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66"/>
  </p:notesMasterIdLst>
  <p:handoutMasterIdLst>
    <p:handoutMasterId r:id="rId67"/>
  </p:handoutMasterIdLst>
  <p:sldIdLst>
    <p:sldId id="347" r:id="rId3"/>
    <p:sldId id="304" r:id="rId4"/>
    <p:sldId id="259" r:id="rId5"/>
    <p:sldId id="305" r:id="rId6"/>
    <p:sldId id="308" r:id="rId7"/>
    <p:sldId id="312" r:id="rId8"/>
    <p:sldId id="307" r:id="rId9"/>
    <p:sldId id="333" r:id="rId10"/>
    <p:sldId id="313" r:id="rId11"/>
    <p:sldId id="324" r:id="rId12"/>
    <p:sldId id="325" r:id="rId13"/>
    <p:sldId id="314" r:id="rId14"/>
    <p:sldId id="330" r:id="rId15"/>
    <p:sldId id="315" r:id="rId16"/>
    <p:sldId id="331" r:id="rId17"/>
    <p:sldId id="338" r:id="rId18"/>
    <p:sldId id="339" r:id="rId19"/>
    <p:sldId id="316" r:id="rId20"/>
    <p:sldId id="317" r:id="rId21"/>
    <p:sldId id="340" r:id="rId22"/>
    <p:sldId id="349" r:id="rId23"/>
    <p:sldId id="350" r:id="rId24"/>
    <p:sldId id="351" r:id="rId25"/>
    <p:sldId id="352" r:id="rId26"/>
    <p:sldId id="334" r:id="rId27"/>
    <p:sldId id="335" r:id="rId28"/>
    <p:sldId id="353" r:id="rId29"/>
    <p:sldId id="2797" r:id="rId30"/>
    <p:sldId id="336" r:id="rId31"/>
    <p:sldId id="337" r:id="rId32"/>
    <p:sldId id="2798" r:id="rId33"/>
    <p:sldId id="2799" r:id="rId34"/>
    <p:sldId id="2800" r:id="rId35"/>
    <p:sldId id="2801" r:id="rId36"/>
    <p:sldId id="2802" r:id="rId37"/>
    <p:sldId id="341" r:id="rId38"/>
    <p:sldId id="2803" r:id="rId39"/>
    <p:sldId id="343" r:id="rId40"/>
    <p:sldId id="2804" r:id="rId41"/>
    <p:sldId id="2805" r:id="rId42"/>
    <p:sldId id="344" r:id="rId43"/>
    <p:sldId id="345" r:id="rId44"/>
    <p:sldId id="2806" r:id="rId45"/>
    <p:sldId id="2807" r:id="rId46"/>
    <p:sldId id="2808" r:id="rId47"/>
    <p:sldId id="691" r:id="rId48"/>
    <p:sldId id="358" r:id="rId49"/>
    <p:sldId id="359" r:id="rId50"/>
    <p:sldId id="2809" r:id="rId51"/>
    <p:sldId id="2812" r:id="rId52"/>
    <p:sldId id="361" r:id="rId53"/>
    <p:sldId id="363" r:id="rId54"/>
    <p:sldId id="364" r:id="rId55"/>
    <p:sldId id="380" r:id="rId56"/>
    <p:sldId id="365" r:id="rId57"/>
    <p:sldId id="373" r:id="rId58"/>
    <p:sldId id="370" r:id="rId59"/>
    <p:sldId id="376" r:id="rId60"/>
    <p:sldId id="378" r:id="rId61"/>
    <p:sldId id="384" r:id="rId62"/>
    <p:sldId id="2811" r:id="rId63"/>
    <p:sldId id="2810" r:id="rId64"/>
    <p:sldId id="348" r:id="rId65"/>
  </p:sldIdLst>
  <p:sldSz cx="9144000" cy="6858000" type="screen4x3"/>
  <p:notesSz cx="9144000" cy="6858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C6"/>
    <a:srgbClr val="692AA2"/>
    <a:srgbClr val="006600"/>
    <a:srgbClr val="33CC33"/>
    <a:srgbClr val="B9D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C04C9-3C36-4FF9-9F87-BBBF371D0CA1}" v="10" dt="2024-09-11T20:43:30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56" autoAdjust="0"/>
    <p:restoredTop sz="79947" autoAdjust="0"/>
  </p:normalViewPr>
  <p:slideViewPr>
    <p:cSldViewPr>
      <p:cViewPr varScale="1">
        <p:scale>
          <a:sx n="73" d="100"/>
          <a:sy n="73" d="100"/>
        </p:scale>
        <p:origin x="109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96"/>
    </p:cViewPr>
  </p:sorterViewPr>
  <p:notesViewPr>
    <p:cSldViewPr>
      <p:cViewPr varScale="1">
        <p:scale>
          <a:sx n="53" d="100"/>
          <a:sy n="53" d="100"/>
        </p:scale>
        <p:origin x="-1842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ufik Edy Sutanto, M.Sc.Tech.,Ph.D" userId="012573cc-7230-4d80-9d32-62cda141001e" providerId="ADAL" clId="{9B30DD90-3E51-4A40-918A-388167C5A2C3}"/>
    <pc:docChg chg="custSel delSld modSld modMainMaster">
      <pc:chgData name="Taufik Edy Sutanto, M.Sc.Tech.,Ph.D" userId="012573cc-7230-4d80-9d32-62cda141001e" providerId="ADAL" clId="{9B30DD90-3E51-4A40-918A-388167C5A2C3}" dt="2024-09-09T01:44:10.281" v="642"/>
      <pc:docMkLst>
        <pc:docMk/>
      </pc:docMkLst>
      <pc:sldChg chg="modSp mod">
        <pc:chgData name="Taufik Edy Sutanto, M.Sc.Tech.,Ph.D" userId="012573cc-7230-4d80-9d32-62cda141001e" providerId="ADAL" clId="{9B30DD90-3E51-4A40-918A-388167C5A2C3}" dt="2024-09-09T00:44:56.402" v="228" actId="20577"/>
        <pc:sldMkLst>
          <pc:docMk/>
          <pc:sldMk cId="2530550081" sldId="304"/>
        </pc:sldMkLst>
        <pc:spChg chg="mod">
          <ac:chgData name="Taufik Edy Sutanto, M.Sc.Tech.,Ph.D" userId="012573cc-7230-4d80-9d32-62cda141001e" providerId="ADAL" clId="{9B30DD90-3E51-4A40-918A-388167C5A2C3}" dt="2024-09-09T00:42:18.620" v="122" actId="14100"/>
          <ac:spMkLst>
            <pc:docMk/>
            <pc:sldMk cId="2530550081" sldId="304"/>
            <ac:spMk id="4" creationId="{6842D6F9-F193-42F6-804A-CB79AB1DCA8F}"/>
          </ac:spMkLst>
        </pc:spChg>
        <pc:spChg chg="mod">
          <ac:chgData name="Taufik Edy Sutanto, M.Sc.Tech.,Ph.D" userId="012573cc-7230-4d80-9d32-62cda141001e" providerId="ADAL" clId="{9B30DD90-3E51-4A40-918A-388167C5A2C3}" dt="2024-09-09T00:44:25.039" v="183" actId="1036"/>
          <ac:spMkLst>
            <pc:docMk/>
            <pc:sldMk cId="2530550081" sldId="304"/>
            <ac:spMk id="5122" creationId="{00000000-0000-0000-0000-000000000000}"/>
          </ac:spMkLst>
        </pc:spChg>
        <pc:spChg chg="mod">
          <ac:chgData name="Taufik Edy Sutanto, M.Sc.Tech.,Ph.D" userId="012573cc-7230-4d80-9d32-62cda141001e" providerId="ADAL" clId="{9B30DD90-3E51-4A40-918A-388167C5A2C3}" dt="2024-09-09T00:44:56.402" v="228" actId="20577"/>
          <ac:spMkLst>
            <pc:docMk/>
            <pc:sldMk cId="2530550081" sldId="304"/>
            <ac:spMk id="5123" creationId="{00000000-0000-0000-0000-000000000000}"/>
          </ac:spMkLst>
        </pc:spChg>
        <pc:picChg chg="mod">
          <ac:chgData name="Taufik Edy Sutanto, M.Sc.Tech.,Ph.D" userId="012573cc-7230-4d80-9d32-62cda141001e" providerId="ADAL" clId="{9B30DD90-3E51-4A40-918A-388167C5A2C3}" dt="2024-09-09T00:42:14.675" v="120" actId="14100"/>
          <ac:picMkLst>
            <pc:docMk/>
            <pc:sldMk cId="2530550081" sldId="304"/>
            <ac:picMk id="9" creationId="{849DD4BF-49AF-4060-9E21-86834CA05D92}"/>
          </ac:picMkLst>
        </pc:picChg>
      </pc:sldChg>
      <pc:sldChg chg="modSp mod">
        <pc:chgData name="Taufik Edy Sutanto, M.Sc.Tech.,Ph.D" userId="012573cc-7230-4d80-9d32-62cda141001e" providerId="ADAL" clId="{9B30DD90-3E51-4A40-918A-388167C5A2C3}" dt="2024-09-09T00:45:56.879" v="331" actId="20577"/>
        <pc:sldMkLst>
          <pc:docMk/>
          <pc:sldMk cId="1219581560" sldId="305"/>
        </pc:sldMkLst>
        <pc:spChg chg="mod">
          <ac:chgData name="Taufik Edy Sutanto, M.Sc.Tech.,Ph.D" userId="012573cc-7230-4d80-9d32-62cda141001e" providerId="ADAL" clId="{9B30DD90-3E51-4A40-918A-388167C5A2C3}" dt="2024-09-09T00:45:06.085" v="233" actId="20577"/>
          <ac:spMkLst>
            <pc:docMk/>
            <pc:sldMk cId="1219581560" sldId="305"/>
            <ac:spMk id="5122" creationId="{00000000-0000-0000-0000-000000000000}"/>
          </ac:spMkLst>
        </pc:spChg>
        <pc:spChg chg="mod">
          <ac:chgData name="Taufik Edy Sutanto, M.Sc.Tech.,Ph.D" userId="012573cc-7230-4d80-9d32-62cda141001e" providerId="ADAL" clId="{9B30DD90-3E51-4A40-918A-388167C5A2C3}" dt="2024-09-09T00:45:56.879" v="331" actId="20577"/>
          <ac:spMkLst>
            <pc:docMk/>
            <pc:sldMk cId="1219581560" sldId="305"/>
            <ac:spMk id="5123" creationId="{00000000-0000-0000-0000-000000000000}"/>
          </ac:spMkLst>
        </pc:spChg>
      </pc:sldChg>
      <pc:sldChg chg="modSp mod">
        <pc:chgData name="Taufik Edy Sutanto, M.Sc.Tech.,Ph.D" userId="012573cc-7230-4d80-9d32-62cda141001e" providerId="ADAL" clId="{9B30DD90-3E51-4A40-918A-388167C5A2C3}" dt="2024-09-09T00:54:03.853" v="364" actId="1076"/>
        <pc:sldMkLst>
          <pc:docMk/>
          <pc:sldMk cId="4284345403" sldId="307"/>
        </pc:sldMkLst>
        <pc:spChg chg="mod">
          <ac:chgData name="Taufik Edy Sutanto, M.Sc.Tech.,Ph.D" userId="012573cc-7230-4d80-9d32-62cda141001e" providerId="ADAL" clId="{9B30DD90-3E51-4A40-918A-388167C5A2C3}" dt="2024-09-09T00:54:03.853" v="364" actId="1076"/>
          <ac:spMkLst>
            <pc:docMk/>
            <pc:sldMk cId="4284345403" sldId="307"/>
            <ac:spMk id="5122" creationId="{00000000-0000-0000-0000-000000000000}"/>
          </ac:spMkLst>
        </pc:spChg>
      </pc:sldChg>
      <pc:sldChg chg="addSp delSp modSp mod modAnim">
        <pc:chgData name="Taufik Edy Sutanto, M.Sc.Tech.,Ph.D" userId="012573cc-7230-4d80-9d32-62cda141001e" providerId="ADAL" clId="{9B30DD90-3E51-4A40-918A-388167C5A2C3}" dt="2024-09-09T00:53:32.764" v="363"/>
        <pc:sldMkLst>
          <pc:docMk/>
          <pc:sldMk cId="892568215" sldId="312"/>
        </pc:sldMkLst>
        <pc:spChg chg="add del mod">
          <ac:chgData name="Taufik Edy Sutanto, M.Sc.Tech.,Ph.D" userId="012573cc-7230-4d80-9d32-62cda141001e" providerId="ADAL" clId="{9B30DD90-3E51-4A40-918A-388167C5A2C3}" dt="2024-09-09T00:53:17.188" v="359" actId="478"/>
          <ac:spMkLst>
            <pc:docMk/>
            <pc:sldMk cId="892568215" sldId="312"/>
            <ac:spMk id="3" creationId="{5528AA80-6B69-FB66-95F4-BFBAD148F2EC}"/>
          </ac:spMkLst>
        </pc:spChg>
        <pc:spChg chg="mod">
          <ac:chgData name="Taufik Edy Sutanto, M.Sc.Tech.,Ph.D" userId="012573cc-7230-4d80-9d32-62cda141001e" providerId="ADAL" clId="{9B30DD90-3E51-4A40-918A-388167C5A2C3}" dt="2024-09-09T00:53:23.966" v="362" actId="20577"/>
          <ac:spMkLst>
            <pc:docMk/>
            <pc:sldMk cId="892568215" sldId="312"/>
            <ac:spMk id="5122" creationId="{00000000-0000-0000-0000-000000000000}"/>
          </ac:spMkLst>
        </pc:spChg>
        <pc:picChg chg="add mod">
          <ac:chgData name="Taufik Edy Sutanto, M.Sc.Tech.,Ph.D" userId="012573cc-7230-4d80-9d32-62cda141001e" providerId="ADAL" clId="{9B30DD90-3E51-4A40-918A-388167C5A2C3}" dt="2024-09-09T00:53:32.764" v="363"/>
          <ac:picMkLst>
            <pc:docMk/>
            <pc:sldMk cId="892568215" sldId="312"/>
            <ac:picMk id="4" creationId="{D1372ACD-B86C-6197-CF13-094936A74AD4}"/>
          </ac:picMkLst>
        </pc:picChg>
        <pc:picChg chg="del">
          <ac:chgData name="Taufik Edy Sutanto, M.Sc.Tech.,Ph.D" userId="012573cc-7230-4d80-9d32-62cda141001e" providerId="ADAL" clId="{9B30DD90-3E51-4A40-918A-388167C5A2C3}" dt="2024-09-09T00:53:13.290" v="358" actId="478"/>
          <ac:picMkLst>
            <pc:docMk/>
            <pc:sldMk cId="892568215" sldId="312"/>
            <ac:picMk id="5" creationId="{B63408D2-3F8E-43F2-818E-D6B51CF58006}"/>
          </ac:picMkLst>
        </pc:picChg>
      </pc:sldChg>
      <pc:sldChg chg="modSp mod">
        <pc:chgData name="Taufik Edy Sutanto, M.Sc.Tech.,Ph.D" userId="012573cc-7230-4d80-9d32-62cda141001e" providerId="ADAL" clId="{9B30DD90-3E51-4A40-918A-388167C5A2C3}" dt="2024-09-09T00:55:01.815" v="448" actId="404"/>
        <pc:sldMkLst>
          <pc:docMk/>
          <pc:sldMk cId="586269248" sldId="313"/>
        </pc:sldMkLst>
        <pc:spChg chg="mod">
          <ac:chgData name="Taufik Edy Sutanto, M.Sc.Tech.,Ph.D" userId="012573cc-7230-4d80-9d32-62cda141001e" providerId="ADAL" clId="{9B30DD90-3E51-4A40-918A-388167C5A2C3}" dt="2024-09-09T00:55:01.815" v="448" actId="404"/>
          <ac:spMkLst>
            <pc:docMk/>
            <pc:sldMk cId="586269248" sldId="313"/>
            <ac:spMk id="3" creationId="{FE3649C5-E23C-48C6-B92C-B13E7A9633D7}"/>
          </ac:spMkLst>
        </pc:spChg>
      </pc:sldChg>
      <pc:sldChg chg="modSp mod">
        <pc:chgData name="Taufik Edy Sutanto, M.Sc.Tech.,Ph.D" userId="012573cc-7230-4d80-9d32-62cda141001e" providerId="ADAL" clId="{9B30DD90-3E51-4A40-918A-388167C5A2C3}" dt="2024-09-09T00:57:26.811" v="600" actId="403"/>
        <pc:sldMkLst>
          <pc:docMk/>
          <pc:sldMk cId="1434722391" sldId="314"/>
        </pc:sldMkLst>
        <pc:spChg chg="mod">
          <ac:chgData name="Taufik Edy Sutanto, M.Sc.Tech.,Ph.D" userId="012573cc-7230-4d80-9d32-62cda141001e" providerId="ADAL" clId="{9B30DD90-3E51-4A40-918A-388167C5A2C3}" dt="2024-09-09T00:57:26.811" v="600" actId="403"/>
          <ac:spMkLst>
            <pc:docMk/>
            <pc:sldMk cId="1434722391" sldId="314"/>
            <ac:spMk id="3" creationId="{FE3649C5-E23C-48C6-B92C-B13E7A9633D7}"/>
          </ac:spMkLst>
        </pc:spChg>
      </pc:sldChg>
      <pc:sldChg chg="delSp mod">
        <pc:chgData name="Taufik Edy Sutanto, M.Sc.Tech.,Ph.D" userId="012573cc-7230-4d80-9d32-62cda141001e" providerId="ADAL" clId="{9B30DD90-3E51-4A40-918A-388167C5A2C3}" dt="2024-09-09T01:43:34.185" v="628" actId="478"/>
        <pc:sldMkLst>
          <pc:docMk/>
          <pc:sldMk cId="3028596497" sldId="316"/>
        </pc:sldMkLst>
        <pc:picChg chg="del">
          <ac:chgData name="Taufik Edy Sutanto, M.Sc.Tech.,Ph.D" userId="012573cc-7230-4d80-9d32-62cda141001e" providerId="ADAL" clId="{9B30DD90-3E51-4A40-918A-388167C5A2C3}" dt="2024-09-09T01:43:34.185" v="628" actId="478"/>
          <ac:picMkLst>
            <pc:docMk/>
            <pc:sldMk cId="3028596497" sldId="316"/>
            <ac:picMk id="2" creationId="{8CD131B0-6C63-480C-BE96-58F9B97608A1}"/>
          </ac:picMkLst>
        </pc:picChg>
      </pc:sldChg>
      <pc:sldChg chg="modSp mod">
        <pc:chgData name="Taufik Edy Sutanto, M.Sc.Tech.,Ph.D" userId="012573cc-7230-4d80-9d32-62cda141001e" providerId="ADAL" clId="{9B30DD90-3E51-4A40-918A-388167C5A2C3}" dt="2024-09-09T01:43:31.069" v="627" actId="20577"/>
        <pc:sldMkLst>
          <pc:docMk/>
          <pc:sldMk cId="3759109693" sldId="317"/>
        </pc:sldMkLst>
        <pc:spChg chg="mod">
          <ac:chgData name="Taufik Edy Sutanto, M.Sc.Tech.,Ph.D" userId="012573cc-7230-4d80-9d32-62cda141001e" providerId="ADAL" clId="{9B30DD90-3E51-4A40-918A-388167C5A2C3}" dt="2024-09-09T01:43:31.069" v="627" actId="20577"/>
          <ac:spMkLst>
            <pc:docMk/>
            <pc:sldMk cId="3759109693" sldId="317"/>
            <ac:spMk id="5122" creationId="{00000000-0000-0000-0000-000000000000}"/>
          </ac:spMkLst>
        </pc:spChg>
      </pc:sldChg>
      <pc:sldChg chg="del">
        <pc:chgData name="Taufik Edy Sutanto, M.Sc.Tech.,Ph.D" userId="012573cc-7230-4d80-9d32-62cda141001e" providerId="ADAL" clId="{9B30DD90-3E51-4A40-918A-388167C5A2C3}" dt="2024-09-09T01:43:40.913" v="629" actId="47"/>
        <pc:sldMkLst>
          <pc:docMk/>
          <pc:sldMk cId="3326623557" sldId="318"/>
        </pc:sldMkLst>
      </pc:sldChg>
      <pc:sldChg chg="addSp delSp modSp mod">
        <pc:chgData name="Taufik Edy Sutanto, M.Sc.Tech.,Ph.D" userId="012573cc-7230-4d80-9d32-62cda141001e" providerId="ADAL" clId="{9B30DD90-3E51-4A40-918A-388167C5A2C3}" dt="2024-09-09T00:51:41.386" v="354" actId="1076"/>
        <pc:sldMkLst>
          <pc:docMk/>
          <pc:sldMk cId="4150803697" sldId="323"/>
        </pc:sldMkLst>
        <pc:spChg chg="add del mod">
          <ac:chgData name="Taufik Edy Sutanto, M.Sc.Tech.,Ph.D" userId="012573cc-7230-4d80-9d32-62cda141001e" providerId="ADAL" clId="{9B30DD90-3E51-4A40-918A-388167C5A2C3}" dt="2024-09-09T00:47:36.982" v="334" actId="478"/>
          <ac:spMkLst>
            <pc:docMk/>
            <pc:sldMk cId="4150803697" sldId="323"/>
            <ac:spMk id="3" creationId="{7973CE5E-FD19-9431-1F7C-CE0421B6120F}"/>
          </ac:spMkLst>
        </pc:spChg>
        <pc:spChg chg="del">
          <ac:chgData name="Taufik Edy Sutanto, M.Sc.Tech.,Ph.D" userId="012573cc-7230-4d80-9d32-62cda141001e" providerId="ADAL" clId="{9B30DD90-3E51-4A40-918A-388167C5A2C3}" dt="2024-09-09T00:47:35.904" v="333" actId="478"/>
          <ac:spMkLst>
            <pc:docMk/>
            <pc:sldMk cId="4150803697" sldId="323"/>
            <ac:spMk id="8" creationId="{CBF04182-02D9-4B3A-9FC3-3A44DFCA5797}"/>
          </ac:spMkLst>
        </pc:spChg>
        <pc:spChg chg="mod">
          <ac:chgData name="Taufik Edy Sutanto, M.Sc.Tech.,Ph.D" userId="012573cc-7230-4d80-9d32-62cda141001e" providerId="ADAL" clId="{9B30DD90-3E51-4A40-918A-388167C5A2C3}" dt="2024-09-09T00:47:44.782" v="338" actId="14100"/>
          <ac:spMkLst>
            <pc:docMk/>
            <pc:sldMk cId="4150803697" sldId="323"/>
            <ac:spMk id="5122" creationId="{00000000-0000-0000-0000-000000000000}"/>
          </ac:spMkLst>
        </pc:spChg>
        <pc:picChg chg="add mod">
          <ac:chgData name="Taufik Edy Sutanto, M.Sc.Tech.,Ph.D" userId="012573cc-7230-4d80-9d32-62cda141001e" providerId="ADAL" clId="{9B30DD90-3E51-4A40-918A-388167C5A2C3}" dt="2024-09-09T00:51:28.583" v="347" actId="1076"/>
          <ac:picMkLst>
            <pc:docMk/>
            <pc:sldMk cId="4150803697" sldId="323"/>
            <ac:picMk id="4" creationId="{18E9C987-5EDD-0242-777D-4D3DF91712FB}"/>
          </ac:picMkLst>
        </pc:picChg>
        <pc:picChg chg="add mod">
          <ac:chgData name="Taufik Edy Sutanto, M.Sc.Tech.,Ph.D" userId="012573cc-7230-4d80-9d32-62cda141001e" providerId="ADAL" clId="{9B30DD90-3E51-4A40-918A-388167C5A2C3}" dt="2024-09-09T00:51:33.698" v="349" actId="1076"/>
          <ac:picMkLst>
            <pc:docMk/>
            <pc:sldMk cId="4150803697" sldId="323"/>
            <ac:picMk id="5" creationId="{F55A3A82-EA6C-14E2-0E16-7E534ABEB15C}"/>
          </ac:picMkLst>
        </pc:picChg>
        <pc:picChg chg="add mod">
          <ac:chgData name="Taufik Edy Sutanto, M.Sc.Tech.,Ph.D" userId="012573cc-7230-4d80-9d32-62cda141001e" providerId="ADAL" clId="{9B30DD90-3E51-4A40-918A-388167C5A2C3}" dt="2024-09-09T00:51:41.386" v="354" actId="1076"/>
          <ac:picMkLst>
            <pc:docMk/>
            <pc:sldMk cId="4150803697" sldId="323"/>
            <ac:picMk id="6" creationId="{93BCAA81-B656-243C-DA30-0732DA8B3C22}"/>
          </ac:picMkLst>
        </pc:picChg>
        <pc:picChg chg="del">
          <ac:chgData name="Taufik Edy Sutanto, M.Sc.Tech.,Ph.D" userId="012573cc-7230-4d80-9d32-62cda141001e" providerId="ADAL" clId="{9B30DD90-3E51-4A40-918A-388167C5A2C3}" dt="2024-09-09T00:47:32.485" v="332" actId="478"/>
          <ac:picMkLst>
            <pc:docMk/>
            <pc:sldMk cId="4150803697" sldId="323"/>
            <ac:picMk id="7" creationId="{98DC3CC2-13A1-465A-837B-701257B59437}"/>
          </ac:picMkLst>
        </pc:picChg>
      </pc:sldChg>
      <pc:sldChg chg="modSp mod">
        <pc:chgData name="Taufik Edy Sutanto, M.Sc.Tech.,Ph.D" userId="012573cc-7230-4d80-9d32-62cda141001e" providerId="ADAL" clId="{9B30DD90-3E51-4A40-918A-388167C5A2C3}" dt="2024-09-09T00:55:13.941" v="449" actId="20577"/>
        <pc:sldMkLst>
          <pc:docMk/>
          <pc:sldMk cId="3122352743" sldId="324"/>
        </pc:sldMkLst>
        <pc:spChg chg="mod">
          <ac:chgData name="Taufik Edy Sutanto, M.Sc.Tech.,Ph.D" userId="012573cc-7230-4d80-9d32-62cda141001e" providerId="ADAL" clId="{9B30DD90-3E51-4A40-918A-388167C5A2C3}" dt="2024-09-09T00:55:13.941" v="449" actId="20577"/>
          <ac:spMkLst>
            <pc:docMk/>
            <pc:sldMk cId="3122352743" sldId="324"/>
            <ac:spMk id="5122" creationId="{00000000-0000-0000-0000-000000000000}"/>
          </ac:spMkLst>
        </pc:spChg>
      </pc:sldChg>
      <pc:sldChg chg="modSp mod">
        <pc:chgData name="Taufik Edy Sutanto, M.Sc.Tech.,Ph.D" userId="012573cc-7230-4d80-9d32-62cda141001e" providerId="ADAL" clId="{9B30DD90-3E51-4A40-918A-388167C5A2C3}" dt="2024-09-09T00:55:53.700" v="450" actId="20577"/>
        <pc:sldMkLst>
          <pc:docMk/>
          <pc:sldMk cId="3920141422" sldId="325"/>
        </pc:sldMkLst>
        <pc:spChg chg="mod">
          <ac:chgData name="Taufik Edy Sutanto, M.Sc.Tech.,Ph.D" userId="012573cc-7230-4d80-9d32-62cda141001e" providerId="ADAL" clId="{9B30DD90-3E51-4A40-918A-388167C5A2C3}" dt="2024-09-09T00:55:53.700" v="450" actId="20577"/>
          <ac:spMkLst>
            <pc:docMk/>
            <pc:sldMk cId="3920141422" sldId="325"/>
            <ac:spMk id="5122" creationId="{00000000-0000-0000-0000-000000000000}"/>
          </ac:spMkLst>
        </pc:spChg>
      </pc:sldChg>
      <pc:sldChg chg="del">
        <pc:chgData name="Taufik Edy Sutanto, M.Sc.Tech.,Ph.D" userId="012573cc-7230-4d80-9d32-62cda141001e" providerId="ADAL" clId="{9B30DD90-3E51-4A40-918A-388167C5A2C3}" dt="2024-09-09T01:43:46.767" v="630" actId="47"/>
        <pc:sldMkLst>
          <pc:docMk/>
          <pc:sldMk cId="2054192530" sldId="327"/>
        </pc:sldMkLst>
      </pc:sldChg>
      <pc:sldChg chg="addSp delSp modSp del mod">
        <pc:chgData name="Taufik Edy Sutanto, M.Sc.Tech.,Ph.D" userId="012573cc-7230-4d80-9d32-62cda141001e" providerId="ADAL" clId="{9B30DD90-3E51-4A40-918A-388167C5A2C3}" dt="2024-09-09T01:42:21.311" v="603" actId="2696"/>
        <pc:sldMkLst>
          <pc:docMk/>
          <pc:sldMk cId="240606442" sldId="329"/>
        </pc:sldMkLst>
        <pc:spChg chg="add del mod">
          <ac:chgData name="Taufik Edy Sutanto, M.Sc.Tech.,Ph.D" userId="012573cc-7230-4d80-9d32-62cda141001e" providerId="ADAL" clId="{9B30DD90-3E51-4A40-918A-388167C5A2C3}" dt="2024-09-09T00:57:43.096" v="602" actId="478"/>
          <ac:spMkLst>
            <pc:docMk/>
            <pc:sldMk cId="240606442" sldId="329"/>
            <ac:spMk id="3" creationId="{3DB7B31D-0B1E-61B3-7F78-444EF993745A}"/>
          </ac:spMkLst>
        </pc:spChg>
        <pc:picChg chg="del">
          <ac:chgData name="Taufik Edy Sutanto, M.Sc.Tech.,Ph.D" userId="012573cc-7230-4d80-9d32-62cda141001e" providerId="ADAL" clId="{9B30DD90-3E51-4A40-918A-388167C5A2C3}" dt="2024-09-09T00:57:38.159" v="601" actId="478"/>
          <ac:picMkLst>
            <pc:docMk/>
            <pc:sldMk cId="240606442" sldId="329"/>
            <ac:picMk id="5" creationId="{B63408D2-3F8E-43F2-818E-D6B51CF58006}"/>
          </ac:picMkLst>
        </pc:picChg>
      </pc:sldChg>
      <pc:sldChg chg="modSp mod">
        <pc:chgData name="Taufik Edy Sutanto, M.Sc.Tech.,Ph.D" userId="012573cc-7230-4d80-9d32-62cda141001e" providerId="ADAL" clId="{9B30DD90-3E51-4A40-918A-388167C5A2C3}" dt="2024-09-09T01:42:52.699" v="617" actId="20577"/>
        <pc:sldMkLst>
          <pc:docMk/>
          <pc:sldMk cId="259497433" sldId="331"/>
        </pc:sldMkLst>
        <pc:spChg chg="mod">
          <ac:chgData name="Taufik Edy Sutanto, M.Sc.Tech.,Ph.D" userId="012573cc-7230-4d80-9d32-62cda141001e" providerId="ADAL" clId="{9B30DD90-3E51-4A40-918A-388167C5A2C3}" dt="2024-09-09T01:42:52.699" v="617" actId="20577"/>
          <ac:spMkLst>
            <pc:docMk/>
            <pc:sldMk cId="259497433" sldId="331"/>
            <ac:spMk id="5122" creationId="{00000000-0000-0000-0000-000000000000}"/>
          </ac:spMkLst>
        </pc:spChg>
      </pc:sldChg>
      <pc:sldChg chg="modSp del">
        <pc:chgData name="Taufik Edy Sutanto, M.Sc.Tech.,Ph.D" userId="012573cc-7230-4d80-9d32-62cda141001e" providerId="ADAL" clId="{9B30DD90-3E51-4A40-918A-388167C5A2C3}" dt="2024-09-09T00:51:59.777" v="356" actId="2696"/>
        <pc:sldMkLst>
          <pc:docMk/>
          <pc:sldMk cId="2384662580" sldId="334"/>
        </pc:sldMkLst>
        <pc:spChg chg="mod">
          <ac:chgData name="Taufik Edy Sutanto, M.Sc.Tech.,Ph.D" userId="012573cc-7230-4d80-9d32-62cda141001e" providerId="ADAL" clId="{9B30DD90-3E51-4A40-918A-388167C5A2C3}" dt="2024-09-09T00:51:52.490" v="355" actId="113"/>
          <ac:spMkLst>
            <pc:docMk/>
            <pc:sldMk cId="2384662580" sldId="334"/>
            <ac:spMk id="195587" creationId="{C02C3E92-D6E4-4002-B87D-74D106791457}"/>
          </ac:spMkLst>
        </pc:spChg>
      </pc:sldChg>
      <pc:sldChg chg="del">
        <pc:chgData name="Taufik Edy Sutanto, M.Sc.Tech.,Ph.D" userId="012573cc-7230-4d80-9d32-62cda141001e" providerId="ADAL" clId="{9B30DD90-3E51-4A40-918A-388167C5A2C3}" dt="2024-09-09T00:52:13.327" v="357" actId="47"/>
        <pc:sldMkLst>
          <pc:docMk/>
          <pc:sldMk cId="3863239746" sldId="335"/>
        </pc:sldMkLst>
      </pc:sldChg>
      <pc:sldChg chg="del">
        <pc:chgData name="Taufik Edy Sutanto, M.Sc.Tech.,Ph.D" userId="012573cc-7230-4d80-9d32-62cda141001e" providerId="ADAL" clId="{9B30DD90-3E51-4A40-918A-388167C5A2C3}" dt="2024-09-09T00:52:13.327" v="357" actId="47"/>
        <pc:sldMkLst>
          <pc:docMk/>
          <pc:sldMk cId="890828770" sldId="336"/>
        </pc:sldMkLst>
      </pc:sldChg>
      <pc:sldChg chg="del">
        <pc:chgData name="Taufik Edy Sutanto, M.Sc.Tech.,Ph.D" userId="012573cc-7230-4d80-9d32-62cda141001e" providerId="ADAL" clId="{9B30DD90-3E51-4A40-918A-388167C5A2C3}" dt="2024-09-09T00:52:13.327" v="357" actId="47"/>
        <pc:sldMkLst>
          <pc:docMk/>
          <pc:sldMk cId="2891888814" sldId="337"/>
        </pc:sldMkLst>
      </pc:sldChg>
      <pc:sldChg chg="del">
        <pc:chgData name="Taufik Edy Sutanto, M.Sc.Tech.,Ph.D" userId="012573cc-7230-4d80-9d32-62cda141001e" providerId="ADAL" clId="{9B30DD90-3E51-4A40-918A-388167C5A2C3}" dt="2024-09-09T01:42:44.082" v="604" actId="2696"/>
        <pc:sldMkLst>
          <pc:docMk/>
          <pc:sldMk cId="3425059051" sldId="346"/>
        </pc:sldMkLst>
      </pc:sldChg>
      <pc:sldChg chg="addSp delSp modSp mod">
        <pc:chgData name="Taufik Edy Sutanto, M.Sc.Tech.,Ph.D" userId="012573cc-7230-4d80-9d32-62cda141001e" providerId="ADAL" clId="{9B30DD90-3E51-4A40-918A-388167C5A2C3}" dt="2024-09-09T00:43:47.726" v="159" actId="207"/>
        <pc:sldMkLst>
          <pc:docMk/>
          <pc:sldMk cId="0" sldId="347"/>
        </pc:sldMkLst>
        <pc:spChg chg="mod">
          <ac:chgData name="Taufik Edy Sutanto, M.Sc.Tech.,Ph.D" userId="012573cc-7230-4d80-9d32-62cda141001e" providerId="ADAL" clId="{9B30DD90-3E51-4A40-918A-388167C5A2C3}" dt="2024-09-09T00:43:31.448" v="156" actId="113"/>
          <ac:spMkLst>
            <pc:docMk/>
            <pc:sldMk cId="0" sldId="347"/>
            <ac:spMk id="155650" creationId="{00000000-0000-0000-0000-000000000000}"/>
          </ac:spMkLst>
        </pc:spChg>
        <pc:spChg chg="mod">
          <ac:chgData name="Taufik Edy Sutanto, M.Sc.Tech.,Ph.D" userId="012573cc-7230-4d80-9d32-62cda141001e" providerId="ADAL" clId="{9B30DD90-3E51-4A40-918A-388167C5A2C3}" dt="2024-09-09T00:43:47.726" v="159" actId="207"/>
          <ac:spMkLst>
            <pc:docMk/>
            <pc:sldMk cId="0" sldId="347"/>
            <ac:spMk id="155652" creationId="{00000000-0000-0000-0000-000000000000}"/>
          </ac:spMkLst>
        </pc:spChg>
        <pc:picChg chg="add del mod">
          <ac:chgData name="Taufik Edy Sutanto, M.Sc.Tech.,Ph.D" userId="012573cc-7230-4d80-9d32-62cda141001e" providerId="ADAL" clId="{9B30DD90-3E51-4A40-918A-388167C5A2C3}" dt="2024-09-09T00:41:06.305" v="41" actId="21"/>
          <ac:picMkLst>
            <pc:docMk/>
            <pc:sldMk cId="0" sldId="347"/>
            <ac:picMk id="8" creationId="{C40A3A0A-A6A9-8C8E-75EB-6908D8E1B84D}"/>
          </ac:picMkLst>
        </pc:picChg>
        <pc:picChg chg="add del mod">
          <ac:chgData name="Taufik Edy Sutanto, M.Sc.Tech.,Ph.D" userId="012573cc-7230-4d80-9d32-62cda141001e" providerId="ADAL" clId="{9B30DD90-3E51-4A40-918A-388167C5A2C3}" dt="2024-09-09T00:41:06.305" v="41" actId="21"/>
          <ac:picMkLst>
            <pc:docMk/>
            <pc:sldMk cId="0" sldId="347"/>
            <ac:picMk id="10" creationId="{20ACD29C-0FF3-EB76-4563-5434C3B0C022}"/>
          </ac:picMkLst>
        </pc:picChg>
      </pc:sldChg>
      <pc:sldChg chg="addSp modSp mod">
        <pc:chgData name="Taufik Edy Sutanto, M.Sc.Tech.,Ph.D" userId="012573cc-7230-4d80-9d32-62cda141001e" providerId="ADAL" clId="{9B30DD90-3E51-4A40-918A-388167C5A2C3}" dt="2024-09-09T01:44:10.281" v="642"/>
        <pc:sldMkLst>
          <pc:docMk/>
          <pc:sldMk cId="2896874368" sldId="348"/>
        </pc:sldMkLst>
        <pc:spChg chg="add mod">
          <ac:chgData name="Taufik Edy Sutanto, M.Sc.Tech.,Ph.D" userId="012573cc-7230-4d80-9d32-62cda141001e" providerId="ADAL" clId="{9B30DD90-3E51-4A40-918A-388167C5A2C3}" dt="2024-09-09T01:44:10.281" v="642"/>
          <ac:spMkLst>
            <pc:docMk/>
            <pc:sldMk cId="2896874368" sldId="348"/>
            <ac:spMk id="2" creationId="{C3F66C55-E2CF-8A93-BB9F-5759AFB930ED}"/>
          </ac:spMkLst>
        </pc:spChg>
        <pc:spChg chg="mod">
          <ac:chgData name="Taufik Edy Sutanto, M.Sc.Tech.,Ph.D" userId="012573cc-7230-4d80-9d32-62cda141001e" providerId="ADAL" clId="{9B30DD90-3E51-4A40-918A-388167C5A2C3}" dt="2024-09-09T01:43:57.084" v="641" actId="20577"/>
          <ac:spMkLst>
            <pc:docMk/>
            <pc:sldMk cId="2896874368" sldId="348"/>
            <ac:spMk id="155650" creationId="{00000000-0000-0000-0000-000000000000}"/>
          </ac:spMkLst>
        </pc:spChg>
      </pc:sldChg>
      <pc:sldMasterChg chg="addSp modSp modSldLayout">
        <pc:chgData name="Taufik Edy Sutanto, M.Sc.Tech.,Ph.D" userId="012573cc-7230-4d80-9d32-62cda141001e" providerId="ADAL" clId="{9B30DD90-3E51-4A40-918A-388167C5A2C3}" dt="2024-09-09T00:41:14.801" v="43"/>
        <pc:sldMasterMkLst>
          <pc:docMk/>
          <pc:sldMasterMk cId="0" sldId="2147483648"/>
        </pc:sldMasterMkLst>
        <pc:picChg chg="add mod">
          <ac:chgData name="Taufik Edy Sutanto, M.Sc.Tech.,Ph.D" userId="012573cc-7230-4d80-9d32-62cda141001e" providerId="ADAL" clId="{9B30DD90-3E51-4A40-918A-388167C5A2C3}" dt="2024-09-09T00:41:12.794" v="42"/>
          <ac:picMkLst>
            <pc:docMk/>
            <pc:sldMasterMk cId="0" sldId="2147483648"/>
            <ac:picMk id="8" creationId="{C40A3A0A-A6A9-8C8E-75EB-6908D8E1B84D}"/>
          </ac:picMkLst>
        </pc:picChg>
        <pc:picChg chg="add mod">
          <ac:chgData name="Taufik Edy Sutanto, M.Sc.Tech.,Ph.D" userId="012573cc-7230-4d80-9d32-62cda141001e" providerId="ADAL" clId="{9B30DD90-3E51-4A40-918A-388167C5A2C3}" dt="2024-09-09T00:41:12.794" v="42"/>
          <ac:picMkLst>
            <pc:docMk/>
            <pc:sldMasterMk cId="0" sldId="2147483648"/>
            <ac:picMk id="10" creationId="{20ACD29C-0FF3-EB76-4563-5434C3B0C022}"/>
          </ac:picMkLst>
        </pc:picChg>
        <pc:sldLayoutChg chg="addSp modSp">
          <pc:chgData name="Taufik Edy Sutanto, M.Sc.Tech.,Ph.D" userId="012573cc-7230-4d80-9d32-62cda141001e" providerId="ADAL" clId="{9B30DD90-3E51-4A40-918A-388167C5A2C3}" dt="2024-09-09T00:41:14.801" v="43"/>
          <pc:sldLayoutMkLst>
            <pc:docMk/>
            <pc:sldMasterMk cId="0" sldId="2147483648"/>
            <pc:sldLayoutMk cId="0" sldId="2147483649"/>
          </pc:sldLayoutMkLst>
          <pc:picChg chg="add mod">
            <ac:chgData name="Taufik Edy Sutanto, M.Sc.Tech.,Ph.D" userId="012573cc-7230-4d80-9d32-62cda141001e" providerId="ADAL" clId="{9B30DD90-3E51-4A40-918A-388167C5A2C3}" dt="2024-09-09T00:41:14.801" v="43"/>
            <ac:picMkLst>
              <pc:docMk/>
              <pc:sldMasterMk cId="0" sldId="2147483648"/>
              <pc:sldLayoutMk cId="0" sldId="2147483649"/>
              <ac:picMk id="2" creationId="{2B206C7D-AA70-0D43-64A9-4C2B29497FFB}"/>
            </ac:picMkLst>
          </pc:picChg>
          <pc:picChg chg="add mod">
            <ac:chgData name="Taufik Edy Sutanto, M.Sc.Tech.,Ph.D" userId="012573cc-7230-4d80-9d32-62cda141001e" providerId="ADAL" clId="{9B30DD90-3E51-4A40-918A-388167C5A2C3}" dt="2024-09-09T00:41:14.801" v="43"/>
            <ac:picMkLst>
              <pc:docMk/>
              <pc:sldMasterMk cId="0" sldId="2147483648"/>
              <pc:sldLayoutMk cId="0" sldId="2147483649"/>
              <ac:picMk id="3" creationId="{048578A0-4729-F821-EF4B-835B8923ABA8}"/>
            </ac:picMkLst>
          </pc:picChg>
        </pc:sldLayoutChg>
      </pc:sldMasterChg>
    </pc:docChg>
  </pc:docChgLst>
  <pc:docChgLst>
    <pc:chgData name="Taufik Edy Sutanto, M.Sc.Tech.,Ph.D" userId="012573cc-7230-4d80-9d32-62cda141001e" providerId="ADAL" clId="{F42C04C9-3C36-4FF9-9F87-BBBF371D0CA1}"/>
    <pc:docChg chg="undo custSel addSld delSld modSld">
      <pc:chgData name="Taufik Edy Sutanto, M.Sc.Tech.,Ph.D" userId="012573cc-7230-4d80-9d32-62cda141001e" providerId="ADAL" clId="{F42C04C9-3C36-4FF9-9F87-BBBF371D0CA1}" dt="2024-09-11T20:43:30.634" v="34" actId="27636"/>
      <pc:docMkLst>
        <pc:docMk/>
      </pc:docMkLst>
      <pc:sldChg chg="del">
        <pc:chgData name="Taufik Edy Sutanto, M.Sc.Tech.,Ph.D" userId="012573cc-7230-4d80-9d32-62cda141001e" providerId="ADAL" clId="{F42C04C9-3C36-4FF9-9F87-BBBF371D0CA1}" dt="2024-09-11T20:38:32.436" v="0" actId="47"/>
        <pc:sldMkLst>
          <pc:docMk/>
          <pc:sldMk cId="2413095192" sldId="306"/>
        </pc:sldMkLst>
      </pc:sldChg>
      <pc:sldChg chg="del">
        <pc:chgData name="Taufik Edy Sutanto, M.Sc.Tech.,Ph.D" userId="012573cc-7230-4d80-9d32-62cda141001e" providerId="ADAL" clId="{F42C04C9-3C36-4FF9-9F87-BBBF371D0CA1}" dt="2024-09-11T20:39:16.054" v="2" actId="2696"/>
        <pc:sldMkLst>
          <pc:docMk/>
          <pc:sldMk cId="2005729716" sldId="311"/>
        </pc:sldMkLst>
      </pc:sldChg>
      <pc:sldChg chg="del">
        <pc:chgData name="Taufik Edy Sutanto, M.Sc.Tech.,Ph.D" userId="012573cc-7230-4d80-9d32-62cda141001e" providerId="ADAL" clId="{F42C04C9-3C36-4FF9-9F87-BBBF371D0CA1}" dt="2024-09-11T20:40:06.927" v="4" actId="47"/>
        <pc:sldMkLst>
          <pc:docMk/>
          <pc:sldMk cId="850789166" sldId="321"/>
        </pc:sldMkLst>
      </pc:sldChg>
      <pc:sldChg chg="del">
        <pc:chgData name="Taufik Edy Sutanto, M.Sc.Tech.,Ph.D" userId="012573cc-7230-4d80-9d32-62cda141001e" providerId="ADAL" clId="{F42C04C9-3C36-4FF9-9F87-BBBF371D0CA1}" dt="2024-09-11T20:40:06.927" v="4" actId="47"/>
        <pc:sldMkLst>
          <pc:docMk/>
          <pc:sldMk cId="719130707" sldId="322"/>
        </pc:sldMkLst>
      </pc:sldChg>
      <pc:sldChg chg="del">
        <pc:chgData name="Taufik Edy Sutanto, M.Sc.Tech.,Ph.D" userId="012573cc-7230-4d80-9d32-62cda141001e" providerId="ADAL" clId="{F42C04C9-3C36-4FF9-9F87-BBBF371D0CA1}" dt="2024-09-11T20:41:14.948" v="8" actId="47"/>
        <pc:sldMkLst>
          <pc:docMk/>
          <pc:sldMk cId="4150803697" sldId="323"/>
        </pc:sldMkLst>
      </pc:sldChg>
      <pc:sldChg chg="del">
        <pc:chgData name="Taufik Edy Sutanto, M.Sc.Tech.,Ph.D" userId="012573cc-7230-4d80-9d32-62cda141001e" providerId="ADAL" clId="{F42C04C9-3C36-4FF9-9F87-BBBF371D0CA1}" dt="2024-09-11T20:42:04.542" v="9" actId="47"/>
        <pc:sldMkLst>
          <pc:docMk/>
          <pc:sldMk cId="3968756924" sldId="326"/>
        </pc:sldMkLst>
      </pc:sldChg>
      <pc:sldChg chg="addSp delSp modSp add del mod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928599435" sldId="334"/>
        </pc:sldMkLst>
        <pc:spChg chg="mod">
          <ac:chgData name="Taufik Edy Sutanto, M.Sc.Tech.,Ph.D" userId="012573cc-7230-4d80-9d32-62cda141001e" providerId="ADAL" clId="{F42C04C9-3C36-4FF9-9F87-BBBF371D0CA1}" dt="2024-09-11T20:42:20.203" v="18" actId="14100"/>
          <ac:spMkLst>
            <pc:docMk/>
            <pc:sldMk cId="928599435" sldId="334"/>
            <ac:spMk id="3" creationId="{B2E96CBF-0AFE-4962-BC5E-9E9F4AF909C6}"/>
          </ac:spMkLst>
        </pc:spChg>
        <pc:spChg chg="mod">
          <ac:chgData name="Taufik Edy Sutanto, M.Sc.Tech.,Ph.D" userId="012573cc-7230-4d80-9d32-62cda141001e" providerId="ADAL" clId="{F42C04C9-3C36-4FF9-9F87-BBBF371D0CA1}" dt="2024-09-11T20:42:21.834" v="21"/>
          <ac:spMkLst>
            <pc:docMk/>
            <pc:sldMk cId="928599435" sldId="334"/>
            <ac:spMk id="32772" creationId="{12FECDF6-0752-4902-9FE4-007FB92A0E55}"/>
          </ac:spMkLst>
        </pc:spChg>
        <pc:picChg chg="add del">
          <ac:chgData name="Taufik Edy Sutanto, M.Sc.Tech.,Ph.D" userId="012573cc-7230-4d80-9d32-62cda141001e" providerId="ADAL" clId="{F42C04C9-3C36-4FF9-9F87-BBBF371D0CA1}" dt="2024-09-11T20:42:20.822" v="19" actId="478"/>
          <ac:picMkLst>
            <pc:docMk/>
            <pc:sldMk cId="928599435" sldId="334"/>
            <ac:picMk id="2" creationId="{F3E5FFE6-E2F5-45D8-A89D-0F6E0E78E108}"/>
          </ac:picMkLst>
        </pc:picChg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1491092262" sldId="335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1233692922" sldId="336"/>
        </pc:sldMkLst>
      </pc:sldChg>
      <pc:sldChg chg="modSp add del mod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2183276201" sldId="337"/>
        </pc:sldMkLst>
        <pc:spChg chg="mod">
          <ac:chgData name="Taufik Edy Sutanto, M.Sc.Tech.,Ph.D" userId="012573cc-7230-4d80-9d32-62cda141001e" providerId="ADAL" clId="{F42C04C9-3C36-4FF9-9F87-BBBF371D0CA1}" dt="2024-09-11T20:42:21.834" v="21"/>
          <ac:spMkLst>
            <pc:docMk/>
            <pc:sldMk cId="2183276201" sldId="337"/>
            <ac:spMk id="5" creationId="{EB08507C-22D1-4896-BAB3-5F8854641C81}"/>
          </ac:spMkLst>
        </pc:spChg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422037042" sldId="341"/>
        </pc:sldMkLst>
      </pc:sldChg>
      <pc:sldChg chg="modSp add del mod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1072357342" sldId="343"/>
        </pc:sldMkLst>
        <pc:spChg chg="mod">
          <ac:chgData name="Taufik Edy Sutanto, M.Sc.Tech.,Ph.D" userId="012573cc-7230-4d80-9d32-62cda141001e" providerId="ADAL" clId="{F42C04C9-3C36-4FF9-9F87-BBBF371D0CA1}" dt="2024-09-11T20:42:21.834" v="21"/>
          <ac:spMkLst>
            <pc:docMk/>
            <pc:sldMk cId="1072357342" sldId="343"/>
            <ac:spMk id="10" creationId="{F04E490B-6DC7-465B-8FB9-5862646976AA}"/>
          </ac:spMkLst>
        </pc:spChg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3816074026" sldId="344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4159333752" sldId="345"/>
        </pc:sldMkLst>
      </pc:sldChg>
      <pc:sldChg chg="modSp add mod">
        <pc:chgData name="Taufik Edy Sutanto, M.Sc.Tech.,Ph.D" userId="012573cc-7230-4d80-9d32-62cda141001e" providerId="ADAL" clId="{F42C04C9-3C36-4FF9-9F87-BBBF371D0CA1}" dt="2024-09-11T20:40:52.661" v="7" actId="14100"/>
        <pc:sldMkLst>
          <pc:docMk/>
          <pc:sldMk cId="3533573863" sldId="349"/>
        </pc:sldMkLst>
        <pc:picChg chg="mod">
          <ac:chgData name="Taufik Edy Sutanto, M.Sc.Tech.,Ph.D" userId="012573cc-7230-4d80-9d32-62cda141001e" providerId="ADAL" clId="{F42C04C9-3C36-4FF9-9F87-BBBF371D0CA1}" dt="2024-09-11T20:40:52.661" v="7" actId="14100"/>
          <ac:picMkLst>
            <pc:docMk/>
            <pc:sldMk cId="3533573863" sldId="349"/>
            <ac:picMk id="5" creationId="{4DD9A303-98DF-4AE9-B2A2-F846ADF63565}"/>
          </ac:picMkLst>
        </pc:picChg>
        <pc:picChg chg="mod">
          <ac:chgData name="Taufik Edy Sutanto, M.Sc.Tech.,Ph.D" userId="012573cc-7230-4d80-9d32-62cda141001e" providerId="ADAL" clId="{F42C04C9-3C36-4FF9-9F87-BBBF371D0CA1}" dt="2024-09-11T20:40:48.632" v="6" actId="1076"/>
          <ac:picMkLst>
            <pc:docMk/>
            <pc:sldMk cId="3533573863" sldId="349"/>
            <ac:picMk id="8" creationId="{904A4297-03BA-43B3-B2FB-DED68CC086BC}"/>
          </ac:picMkLst>
        </pc:picChg>
      </pc:sldChg>
      <pc:sldChg chg="add">
        <pc:chgData name="Taufik Edy Sutanto, M.Sc.Tech.,Ph.D" userId="012573cc-7230-4d80-9d32-62cda141001e" providerId="ADAL" clId="{F42C04C9-3C36-4FF9-9F87-BBBF371D0CA1}" dt="2024-09-11T20:39:11.426" v="1"/>
        <pc:sldMkLst>
          <pc:docMk/>
          <pc:sldMk cId="3375118931" sldId="350"/>
        </pc:sldMkLst>
      </pc:sldChg>
      <pc:sldChg chg="add">
        <pc:chgData name="Taufik Edy Sutanto, M.Sc.Tech.,Ph.D" userId="012573cc-7230-4d80-9d32-62cda141001e" providerId="ADAL" clId="{F42C04C9-3C36-4FF9-9F87-BBBF371D0CA1}" dt="2024-09-11T20:40:02.062" v="3"/>
        <pc:sldMkLst>
          <pc:docMk/>
          <pc:sldMk cId="1784141094" sldId="351"/>
        </pc:sldMkLst>
      </pc:sldChg>
      <pc:sldChg chg="add">
        <pc:chgData name="Taufik Edy Sutanto, M.Sc.Tech.,Ph.D" userId="012573cc-7230-4d80-9d32-62cda141001e" providerId="ADAL" clId="{F42C04C9-3C36-4FF9-9F87-BBBF371D0CA1}" dt="2024-09-11T20:40:02.062" v="3"/>
        <pc:sldMkLst>
          <pc:docMk/>
          <pc:sldMk cId="3051376958" sldId="352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2381176594" sldId="353"/>
        </pc:sldMkLst>
      </pc:sldChg>
      <pc:sldChg chg="modSp add del mod setBg">
        <pc:chgData name="Taufik Edy Sutanto, M.Sc.Tech.,Ph.D" userId="012573cc-7230-4d80-9d32-62cda141001e" providerId="ADAL" clId="{F42C04C9-3C36-4FF9-9F87-BBBF371D0CA1}" dt="2024-09-11T20:43:30.615" v="31" actId="27636"/>
        <pc:sldMkLst>
          <pc:docMk/>
          <pc:sldMk cId="557207078" sldId="358"/>
        </pc:sldMkLst>
        <pc:spChg chg="mod">
          <ac:chgData name="Taufik Edy Sutanto, M.Sc.Tech.,Ph.D" userId="012573cc-7230-4d80-9d32-62cda141001e" providerId="ADAL" clId="{F42C04C9-3C36-4FF9-9F87-BBBF371D0CA1}" dt="2024-09-11T20:43:30.615" v="31" actId="27636"/>
          <ac:spMkLst>
            <pc:docMk/>
            <pc:sldMk cId="557207078" sldId="358"/>
            <ac:spMk id="2" creationId="{5BFCC42A-1756-47D2-9E2A-576911F6AC8F}"/>
          </ac:spMkLst>
        </pc:spChg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1319170926" sldId="359"/>
        </pc:sldMkLst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1892986697" sldId="361"/>
        </pc:sldMkLst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702046124" sldId="363"/>
        </pc:sldMkLst>
      </pc:sldChg>
      <pc:sldChg chg="modSp add del mod setBg">
        <pc:chgData name="Taufik Edy Sutanto, M.Sc.Tech.,Ph.D" userId="012573cc-7230-4d80-9d32-62cda141001e" providerId="ADAL" clId="{F42C04C9-3C36-4FF9-9F87-BBBF371D0CA1}" dt="2024-09-11T20:43:30.634" v="32" actId="27636"/>
        <pc:sldMkLst>
          <pc:docMk/>
          <pc:sldMk cId="1431900362" sldId="364"/>
        </pc:sldMkLst>
        <pc:spChg chg="mod">
          <ac:chgData name="Taufik Edy Sutanto, M.Sc.Tech.,Ph.D" userId="012573cc-7230-4d80-9d32-62cda141001e" providerId="ADAL" clId="{F42C04C9-3C36-4FF9-9F87-BBBF371D0CA1}" dt="2024-09-11T20:43:30.634" v="32" actId="27636"/>
          <ac:spMkLst>
            <pc:docMk/>
            <pc:sldMk cId="1431900362" sldId="364"/>
            <ac:spMk id="2" creationId="{BD46296E-201E-43A2-B5E8-1E6E5BC32906}"/>
          </ac:spMkLst>
        </pc:spChg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3357982774" sldId="365"/>
        </pc:sldMkLst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3861517858" sldId="370"/>
        </pc:sldMkLst>
      </pc:sldChg>
      <pc:sldChg chg="modSp add del mod setBg">
        <pc:chgData name="Taufik Edy Sutanto, M.Sc.Tech.,Ph.D" userId="012573cc-7230-4d80-9d32-62cda141001e" providerId="ADAL" clId="{F42C04C9-3C36-4FF9-9F87-BBBF371D0CA1}" dt="2024-09-11T20:43:30.634" v="33" actId="27636"/>
        <pc:sldMkLst>
          <pc:docMk/>
          <pc:sldMk cId="3488816727" sldId="373"/>
        </pc:sldMkLst>
        <pc:spChg chg="mod">
          <ac:chgData name="Taufik Edy Sutanto, M.Sc.Tech.,Ph.D" userId="012573cc-7230-4d80-9d32-62cda141001e" providerId="ADAL" clId="{F42C04C9-3C36-4FF9-9F87-BBBF371D0CA1}" dt="2024-09-11T20:43:30.634" v="33" actId="27636"/>
          <ac:spMkLst>
            <pc:docMk/>
            <pc:sldMk cId="3488816727" sldId="373"/>
            <ac:spMk id="2" creationId="{73B529A2-075D-4354-A32D-9233C771D3BB}"/>
          </ac:spMkLst>
        </pc:spChg>
      </pc:sldChg>
      <pc:sldChg chg="modSp add del mod setBg">
        <pc:chgData name="Taufik Edy Sutanto, M.Sc.Tech.,Ph.D" userId="012573cc-7230-4d80-9d32-62cda141001e" providerId="ADAL" clId="{F42C04C9-3C36-4FF9-9F87-BBBF371D0CA1}" dt="2024-09-11T20:43:30.634" v="34" actId="27636"/>
        <pc:sldMkLst>
          <pc:docMk/>
          <pc:sldMk cId="4205404378" sldId="376"/>
        </pc:sldMkLst>
        <pc:spChg chg="mod">
          <ac:chgData name="Taufik Edy Sutanto, M.Sc.Tech.,Ph.D" userId="012573cc-7230-4d80-9d32-62cda141001e" providerId="ADAL" clId="{F42C04C9-3C36-4FF9-9F87-BBBF371D0CA1}" dt="2024-09-11T20:43:30.634" v="34" actId="27636"/>
          <ac:spMkLst>
            <pc:docMk/>
            <pc:sldMk cId="4205404378" sldId="376"/>
            <ac:spMk id="3" creationId="{7A24894A-2223-45E9-A4A4-799C0AA61703}"/>
          </ac:spMkLst>
        </pc:spChg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2102896738" sldId="378"/>
        </pc:sldMkLst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3571967082" sldId="380"/>
        </pc:sldMkLst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903217042" sldId="384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1144428022" sldId="691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762090702" sldId="2797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978310899" sldId="2798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3652558873" sldId="2799"/>
        </pc:sldMkLst>
      </pc:sldChg>
      <pc:sldChg chg="modSp add del mod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1980982463" sldId="2800"/>
        </pc:sldMkLst>
        <pc:spChg chg="mod">
          <ac:chgData name="Taufik Edy Sutanto, M.Sc.Tech.,Ph.D" userId="012573cc-7230-4d80-9d32-62cda141001e" providerId="ADAL" clId="{F42C04C9-3C36-4FF9-9F87-BBBF371D0CA1}" dt="2024-09-11T20:42:21.834" v="21"/>
          <ac:spMkLst>
            <pc:docMk/>
            <pc:sldMk cId="1980982463" sldId="2800"/>
            <ac:spMk id="2" creationId="{CA86CA64-FFDE-4846-8FF1-429AC8A30379}"/>
          </ac:spMkLst>
        </pc:spChg>
      </pc:sldChg>
      <pc:sldChg chg="modSp add del mod modTransition">
        <pc:chgData name="Taufik Edy Sutanto, M.Sc.Tech.,Ph.D" userId="012573cc-7230-4d80-9d32-62cda141001e" providerId="ADAL" clId="{F42C04C9-3C36-4FF9-9F87-BBBF371D0CA1}" dt="2024-09-11T20:42:24.042" v="23" actId="27636"/>
        <pc:sldMkLst>
          <pc:docMk/>
          <pc:sldMk cId="402340987" sldId="2801"/>
        </pc:sldMkLst>
        <pc:spChg chg="mod">
          <ac:chgData name="Taufik Edy Sutanto, M.Sc.Tech.,Ph.D" userId="012573cc-7230-4d80-9d32-62cda141001e" providerId="ADAL" clId="{F42C04C9-3C36-4FF9-9F87-BBBF371D0CA1}" dt="2024-09-11T20:42:24.042" v="23" actId="27636"/>
          <ac:spMkLst>
            <pc:docMk/>
            <pc:sldMk cId="402340987" sldId="2801"/>
            <ac:spMk id="2" creationId="{1AC7304E-7C40-4DF1-BFB1-15AF58E3C8AB}"/>
          </ac:spMkLst>
        </pc:spChg>
      </pc:sldChg>
      <pc:sldChg chg="modSp add del mod modTransition">
        <pc:chgData name="Taufik Edy Sutanto, M.Sc.Tech.,Ph.D" userId="012573cc-7230-4d80-9d32-62cda141001e" providerId="ADAL" clId="{F42C04C9-3C36-4FF9-9F87-BBBF371D0CA1}" dt="2024-09-11T20:42:24.044" v="24" actId="27636"/>
        <pc:sldMkLst>
          <pc:docMk/>
          <pc:sldMk cId="356729441" sldId="2802"/>
        </pc:sldMkLst>
        <pc:spChg chg="mod">
          <ac:chgData name="Taufik Edy Sutanto, M.Sc.Tech.,Ph.D" userId="012573cc-7230-4d80-9d32-62cda141001e" providerId="ADAL" clId="{F42C04C9-3C36-4FF9-9F87-BBBF371D0CA1}" dt="2024-09-11T20:42:24.044" v="24" actId="27636"/>
          <ac:spMkLst>
            <pc:docMk/>
            <pc:sldMk cId="356729441" sldId="2802"/>
            <ac:spMk id="2" creationId="{1AC7304E-7C40-4DF1-BFB1-15AF58E3C8AB}"/>
          </ac:spMkLst>
        </pc:spChg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3100133370" sldId="2803"/>
        </pc:sldMkLst>
      </pc:sldChg>
      <pc:sldChg chg="modSp add del mod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659696249" sldId="2804"/>
        </pc:sldMkLst>
        <pc:spChg chg="mod">
          <ac:chgData name="Taufik Edy Sutanto, M.Sc.Tech.,Ph.D" userId="012573cc-7230-4d80-9d32-62cda141001e" providerId="ADAL" clId="{F42C04C9-3C36-4FF9-9F87-BBBF371D0CA1}" dt="2024-09-11T20:42:21.834" v="21"/>
          <ac:spMkLst>
            <pc:docMk/>
            <pc:sldMk cId="659696249" sldId="2804"/>
            <ac:spMk id="2" creationId="{86E59B25-351F-4C05-95D6-3777F97A2211}"/>
          </ac:spMkLst>
        </pc:spChg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2221277822" sldId="2805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2899024406" sldId="2806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3460642044" sldId="2807"/>
        </pc:sldMkLst>
      </pc:sldChg>
      <pc:sldChg chg="add del modTransition">
        <pc:chgData name="Taufik Edy Sutanto, M.Sc.Tech.,Ph.D" userId="012573cc-7230-4d80-9d32-62cda141001e" providerId="ADAL" clId="{F42C04C9-3C36-4FF9-9F87-BBBF371D0CA1}" dt="2024-09-11T20:42:23.957" v="22"/>
        <pc:sldMkLst>
          <pc:docMk/>
          <pc:sldMk cId="964272971" sldId="2808"/>
        </pc:sldMkLst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1136246168" sldId="2809"/>
        </pc:sldMkLst>
      </pc:sldChg>
      <pc:sldChg chg="add del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284961033" sldId="2810"/>
        </pc:sldMkLst>
      </pc:sldChg>
      <pc:sldChg chg="add del setBg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1614517192" sldId="2811"/>
        </pc:sldMkLst>
      </pc:sldChg>
      <pc:sldChg chg="add del">
        <pc:chgData name="Taufik Edy Sutanto, M.Sc.Tech.,Ph.D" userId="012573cc-7230-4d80-9d32-62cda141001e" providerId="ADAL" clId="{F42C04C9-3C36-4FF9-9F87-BBBF371D0CA1}" dt="2024-09-11T20:43:30.584" v="30"/>
        <pc:sldMkLst>
          <pc:docMk/>
          <pc:sldMk cId="1853880769" sldId="28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46635348-DBEF-4695-B298-01E05397A04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02200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551FD892-07AC-4B6F-8844-47851227D72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8571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D357DC6D-D038-4536-B026-801CCBFED7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21B9B06-300B-43B4-A860-3C5C7D4DDB7A}" type="slidenum">
              <a:rPr lang="en-AU" altLang="en-US"/>
              <a:pPr eaLnBrk="1" hangingPunct="1">
                <a:spcBef>
                  <a:spcPct val="0"/>
                </a:spcBef>
              </a:pPr>
              <a:t>8</a:t>
            </a:fld>
            <a:endParaRPr lang="en-AU" altLang="en-U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ECC38F12-097E-4FD4-8F07-4BA8ED53A0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2263" y="512763"/>
            <a:ext cx="3413125" cy="255905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96D3FADF-1EDD-491A-B120-37E8A63CA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8618" y="3243262"/>
            <a:ext cx="6724649" cy="3128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13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4586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530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745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sp>
        <p:nvSpPr>
          <p:cNvPr id="3101" name="Rectangle 29"/>
          <p:cNvSpPr>
            <a:spLocks noGrp="1" noChangeArrowheads="1"/>
          </p:cNvSpPr>
          <p:nvPr>
            <p:ph type="ftr" sz="quarter" idx="3"/>
          </p:nvPr>
        </p:nvSpPr>
        <p:spPr>
          <a:xfrm>
            <a:off x="5148263" y="404813"/>
            <a:ext cx="3536950" cy="503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  <p:pic>
        <p:nvPicPr>
          <p:cNvPr id="2" name="Picture 1" descr="A logo of a light bulb&#10;&#10;Description automatically generated">
            <a:extLst>
              <a:ext uri="{FF2B5EF4-FFF2-40B4-BE49-F238E27FC236}">
                <a16:creationId xmlns:a16="http://schemas.microsoft.com/office/drawing/2014/main" id="{2B206C7D-AA70-0D43-64A9-4C2B29497F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56" y="49145"/>
            <a:ext cx="571544" cy="571544"/>
          </a:xfrm>
          <a:prstGeom prst="rect">
            <a:avLst/>
          </a:prstGeom>
        </p:spPr>
      </p:pic>
      <p:pic>
        <p:nvPicPr>
          <p:cNvPr id="3" name="Picture 2" descr="A logo of a university&#10;&#10;Description automatically generated">
            <a:extLst>
              <a:ext uri="{FF2B5EF4-FFF2-40B4-BE49-F238E27FC236}">
                <a16:creationId xmlns:a16="http://schemas.microsoft.com/office/drawing/2014/main" id="{048578A0-4729-F821-EF4B-835B8923AB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" y="1"/>
            <a:ext cx="723970" cy="629004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25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62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18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42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28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88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7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10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60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8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10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pic>
        <p:nvPicPr>
          <p:cNvPr id="8" name="Picture 7" descr="A logo of a light bulb&#10;&#10;Description automatically generated">
            <a:extLst>
              <a:ext uri="{FF2B5EF4-FFF2-40B4-BE49-F238E27FC236}">
                <a16:creationId xmlns:a16="http://schemas.microsoft.com/office/drawing/2014/main" id="{C40A3A0A-A6A9-8C8E-75EB-6908D8E1B84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56" y="49145"/>
            <a:ext cx="571544" cy="571544"/>
          </a:xfrm>
          <a:prstGeom prst="rect">
            <a:avLst/>
          </a:prstGeom>
        </p:spPr>
      </p:pic>
      <p:pic>
        <p:nvPicPr>
          <p:cNvPr id="10" name="Picture 9" descr="A logo of a university&#10;&#10;Description automatically generated">
            <a:extLst>
              <a:ext uri="{FF2B5EF4-FFF2-40B4-BE49-F238E27FC236}">
                <a16:creationId xmlns:a16="http://schemas.microsoft.com/office/drawing/2014/main" id="{20ACD29C-0FF3-EB76-4563-5434C3B0C02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" y="1"/>
            <a:ext cx="723970" cy="6290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7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autoregression" TargetMode="External"/><Relationship Id="rId2" Type="http://schemas.openxmlformats.org/officeDocument/2006/relationships/hyperlink" Target="https://en.wikipedia.org/wiki/Autoregressive_integrated_moving_average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emf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course/geoint" TargetMode="External"/><Relationship Id="rId2" Type="http://schemas.openxmlformats.org/officeDocument/2006/relationships/hyperlink" Target="https://en.wikipedia.org/wiki/Spatial_analysis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What%20is%20Data%20Mining.MP4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3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towardsdatascience.com/feature-engineering-deep-dive-into-encoding-and-binning-techniques-5618d55a6b38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en.wikipedia.org/wiki/Cluster_analysis#Applications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en.wikipedia.org/wiki/Constrained_clustering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-16496" y="2204864"/>
            <a:ext cx="9160496" cy="1928826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kumimoji="0" lang="en-US" sz="4000" i="0" u="none" strike="noStrike" kern="1200" normalizeH="0" baseline="0" noProof="0">
                <a:ln/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Week - 02</a:t>
            </a:r>
            <a:br>
              <a:rPr kumimoji="0" lang="en-US" sz="4000" i="0" u="none" strike="noStrike" kern="1200" normalizeH="0" baseline="0" noProof="0">
                <a:ln/>
                <a:effectLst>
                  <a:glow rad="101600">
                    <a:schemeClr val="tx1">
                      <a:alpha val="60000"/>
                    </a:schemeClr>
                  </a:glo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lang="en-US" sz="4000">
                <a:ln/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Data Mining Process</a:t>
            </a:r>
            <a:br>
              <a:rPr lang="en-US" sz="4000">
                <a:ln/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</a:br>
            <a:r>
              <a:rPr lang="en-US" sz="4000">
                <a:ln/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Data Types &amp; Data Mining Models</a:t>
            </a:r>
            <a:endParaRPr kumimoji="0" lang="en-US" sz="4000" i="0" u="none" strike="noStrike" kern="1200" normalizeH="0" baseline="0" noProof="0" dirty="0">
              <a:ln/>
              <a:effectLst>
                <a:glow rad="101600">
                  <a:schemeClr val="tx1">
                    <a:alpha val="60000"/>
                  </a:schemeClr>
                </a:glow>
              </a:effectLst>
              <a:uLnTx/>
              <a:uFillTx/>
              <a:latin typeface="Arial Narrow" pitchFamily="34" charset="0"/>
              <a:ea typeface="굴림" pitchFamily="50" charset="-127"/>
              <a:cs typeface="Times New Roman" pitchFamily="18" charset="0"/>
            </a:endParaRP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0" y="6115140"/>
            <a:ext cx="9144000" cy="74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Taufik Sutanto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taufik.Sutanto@uinjkt.ac.id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4437112"/>
            <a:ext cx="8954207" cy="1426886"/>
            <a:chOff x="0" y="4743472"/>
            <a:chExt cx="8954207" cy="1426886"/>
          </a:xfrm>
        </p:grpSpPr>
        <p:pic>
          <p:nvPicPr>
            <p:cNvPr id="11" name="Picture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ect">
              <a:avLst/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Automatic (Feature/Variable</a:t>
            </a:r>
            <a:r>
              <a:rPr lang="en-AU">
                <a:solidFill>
                  <a:schemeClr val="tx1"/>
                </a:solidFill>
              </a:rPr>
              <a:t>) </a:t>
            </a:r>
            <a:br>
              <a:rPr lang="en-AU">
                <a:solidFill>
                  <a:schemeClr val="tx1"/>
                </a:solidFill>
              </a:rPr>
            </a:br>
            <a:r>
              <a:rPr lang="en-AU">
                <a:solidFill>
                  <a:schemeClr val="tx1"/>
                </a:solidFill>
              </a:rPr>
              <a:t>Selection</a:t>
            </a:r>
            <a:r>
              <a:rPr lang="en-AU" dirty="0">
                <a:solidFill>
                  <a:schemeClr val="tx1"/>
                </a:solidFill>
              </a:rPr>
              <a:t>: Basics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162FB-4C7E-4BEE-8CE9-D320440FFCB2}"/>
              </a:ext>
            </a:extLst>
          </p:cNvPr>
          <p:cNvSpPr/>
          <p:nvPr/>
        </p:nvSpPr>
        <p:spPr>
          <a:xfrm>
            <a:off x="-540568" y="6581494"/>
            <a:ext cx="41202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100" dirty="0">
                <a:solidFill>
                  <a:schemeClr val="tx1"/>
                </a:solidFill>
              </a:rPr>
              <a:t>http://slideplayer.com/slide/10204710/</a:t>
            </a:r>
          </a:p>
        </p:txBody>
      </p:sp>
      <p:pic>
        <p:nvPicPr>
          <p:cNvPr id="16388" name="Picture 4" descr="http://images.slideplayer.com/34/10204710/slides/slide_38.jpg">
            <a:extLst>
              <a:ext uri="{FF2B5EF4-FFF2-40B4-BE49-F238E27FC236}">
                <a16:creationId xmlns:a16="http://schemas.microsoft.com/office/drawing/2014/main" id="{C1C41E97-C4D4-4AA9-9EF4-C773429FFA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" t="16642" r="49837" b="9661"/>
          <a:stretch/>
        </p:blipFill>
        <p:spPr bwMode="auto">
          <a:xfrm>
            <a:off x="179513" y="3789040"/>
            <a:ext cx="3312368" cy="28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image.slidesharecdn.com/presentationicpr-170608133851/95/icpr-2016-6-638.jpg?cb=1496929244">
            <a:extLst>
              <a:ext uri="{FF2B5EF4-FFF2-40B4-BE49-F238E27FC236}">
                <a16:creationId xmlns:a16="http://schemas.microsoft.com/office/drawing/2014/main" id="{DC7E8F23-BD04-4E44-BC1C-66BEE6930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34217" r="4972" b="26326"/>
          <a:stretch/>
        </p:blipFill>
        <p:spPr bwMode="auto">
          <a:xfrm>
            <a:off x="2555776" y="1641622"/>
            <a:ext cx="6480721" cy="22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7C494C-5F7E-4F9B-8926-E65760290E79}"/>
              </a:ext>
            </a:extLst>
          </p:cNvPr>
          <p:cNvSpPr/>
          <p:nvPr/>
        </p:nvSpPr>
        <p:spPr>
          <a:xfrm>
            <a:off x="3707904" y="386958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100" dirty="0">
                <a:solidFill>
                  <a:schemeClr val="tx1"/>
                </a:solidFill>
              </a:rPr>
              <a:t>https://image.slidesharecdn.com/presentationicpr-170608133851/95/icpr-2016-6-638.jpg?cb=1496929244</a:t>
            </a:r>
          </a:p>
        </p:txBody>
      </p:sp>
    </p:spTree>
    <p:extLst>
      <p:ext uri="{BB962C8B-B14F-4D97-AF65-F5344CB8AC3E}">
        <p14:creationId xmlns:p14="http://schemas.microsoft.com/office/powerpoint/2010/main" val="312235274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Automatic (Feature/Variable</a:t>
            </a:r>
            <a:r>
              <a:rPr lang="en-AU">
                <a:solidFill>
                  <a:schemeClr val="tx1"/>
                </a:solidFill>
              </a:rPr>
              <a:t>) </a:t>
            </a:r>
            <a:br>
              <a:rPr lang="en-AU">
                <a:solidFill>
                  <a:schemeClr val="tx1"/>
                </a:solidFill>
              </a:rPr>
            </a:br>
            <a:r>
              <a:rPr lang="en-AU">
                <a:solidFill>
                  <a:schemeClr val="tx1"/>
                </a:solidFill>
              </a:rPr>
              <a:t>Selection</a:t>
            </a:r>
            <a:r>
              <a:rPr lang="en-AU" dirty="0">
                <a:solidFill>
                  <a:schemeClr val="tx1"/>
                </a:solidFill>
              </a:rPr>
              <a:t>: More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 descr="https://ai2-s2-public.s3.amazonaws.com/figures/2016-11-08/31305b131a69fc2a8980698e2ccae5a701d9cae8/3-TableIII-1.png">
            <a:extLst>
              <a:ext uri="{FF2B5EF4-FFF2-40B4-BE49-F238E27FC236}">
                <a16:creationId xmlns:a16="http://schemas.microsoft.com/office/drawing/2014/main" id="{B47FA474-EED7-4E28-83E4-F364077BDB0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412776"/>
            <a:ext cx="918051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2162FB-4C7E-4BEE-8CE9-D320440FFCB2}"/>
              </a:ext>
            </a:extLst>
          </p:cNvPr>
          <p:cNvSpPr/>
          <p:nvPr/>
        </p:nvSpPr>
        <p:spPr>
          <a:xfrm>
            <a:off x="56389" y="6441108"/>
            <a:ext cx="90089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100" dirty="0">
                <a:solidFill>
                  <a:schemeClr val="tx1"/>
                </a:solidFill>
              </a:rPr>
              <a:t>https://www.semanticscholar.org/paper/A-review-of-feature-selection-methods-with-applica-Jovic-Brkic/31305b131a69fc2a8980698e2ccae5a701d9cae8</a:t>
            </a:r>
          </a:p>
        </p:txBody>
      </p:sp>
    </p:spTree>
    <p:extLst>
      <p:ext uri="{BB962C8B-B14F-4D97-AF65-F5344CB8AC3E}">
        <p14:creationId xmlns:p14="http://schemas.microsoft.com/office/powerpoint/2010/main" val="392014142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dirty="0" err="1">
                <a:solidFill>
                  <a:schemeClr val="tx1"/>
                </a:solidFill>
              </a:rPr>
              <a:t>Preprocessing</a:t>
            </a:r>
            <a:r>
              <a:rPr lang="en-AU" dirty="0">
                <a:solidFill>
                  <a:schemeClr val="tx1"/>
                </a:solidFill>
              </a:rPr>
              <a:t>/Data 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649C5-E23C-48C6-B92C-B13E7A963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512" y="1828800"/>
            <a:ext cx="8507288" cy="4495800"/>
          </a:xfrm>
        </p:spPr>
        <p:txBody>
          <a:bodyPr/>
          <a:lstStyle/>
          <a:p>
            <a:r>
              <a:rPr lang="en-US" sz="3200"/>
              <a:t> Pre-processing normally the most laborous and time consuming part of data mining process.</a:t>
            </a:r>
            <a:endParaRPr lang="en-US" sz="3200" dirty="0"/>
          </a:p>
          <a:p>
            <a:r>
              <a:rPr lang="en-US" sz="3200" b="1" u="sng"/>
              <a:t> Missing </a:t>
            </a:r>
            <a:r>
              <a:rPr lang="en-US" sz="3200" b="1" u="sng" dirty="0"/>
              <a:t>Values</a:t>
            </a:r>
            <a:r>
              <a:rPr lang="en-US" sz="3200" dirty="0"/>
              <a:t>, Noise, Outlier, Data Representation (Feature Extraction), Change of Format, Sampling, …</a:t>
            </a:r>
          </a:p>
          <a:p>
            <a:r>
              <a:rPr lang="en-US" sz="3200"/>
              <a:t> Why preprocessing is important?</a:t>
            </a:r>
            <a:endParaRPr lang="en-US" sz="3200" dirty="0"/>
          </a:p>
          <a:p>
            <a:r>
              <a:rPr lang="en-US" sz="3200" dirty="0"/>
              <a:t> What to do with Missing Values?</a:t>
            </a:r>
          </a:p>
        </p:txBody>
      </p:sp>
    </p:spTree>
    <p:extLst>
      <p:ext uri="{BB962C8B-B14F-4D97-AF65-F5344CB8AC3E}">
        <p14:creationId xmlns:p14="http://schemas.microsoft.com/office/powerpoint/2010/main" val="143472239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Missing Values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530" name="Picture 2" descr="Image result for &quot;Missing Values&quot; methods">
            <a:extLst>
              <a:ext uri="{FF2B5EF4-FFF2-40B4-BE49-F238E27FC236}">
                <a16:creationId xmlns:a16="http://schemas.microsoft.com/office/drawing/2014/main" id="{E5323EC6-C090-43AA-A212-DD8ACB31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45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43C8D-5A1F-47E0-9A23-B6DD527E6BF5}"/>
              </a:ext>
            </a:extLst>
          </p:cNvPr>
          <p:cNvSpPr/>
          <p:nvPr/>
        </p:nvSpPr>
        <p:spPr>
          <a:xfrm>
            <a:off x="-143481" y="6291907"/>
            <a:ext cx="9252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>
                <a:solidFill>
                  <a:schemeClr val="tx1"/>
                </a:solidFill>
              </a:rPr>
              <a:t>https://www.researchgate.net/figure/313510665_fig12_Figure-17-Summary-of-methods-for-handling-missing-values-in-data-instances-259</a:t>
            </a:r>
          </a:p>
        </p:txBody>
      </p:sp>
    </p:spTree>
    <p:extLst>
      <p:ext uri="{BB962C8B-B14F-4D97-AF65-F5344CB8AC3E}">
        <p14:creationId xmlns:p14="http://schemas.microsoft.com/office/powerpoint/2010/main" val="73116292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Data Transformation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FCFBD6-637E-4550-B8FD-EC1DCB8C2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4824"/>
            <a:ext cx="8280920" cy="48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240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Data Transformation</a:t>
            </a:r>
            <a:r>
              <a:rPr lang="en-AU">
                <a:solidFill>
                  <a:schemeClr val="tx1"/>
                </a:solidFill>
              </a:rPr>
              <a:t>: Normalization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506" name="Picture 2" descr="Image result for Data Transformation functions standard normal max min">
            <a:extLst>
              <a:ext uri="{FF2B5EF4-FFF2-40B4-BE49-F238E27FC236}">
                <a16:creationId xmlns:a16="http://schemas.microsoft.com/office/drawing/2014/main" id="{9A877A63-8ADC-428D-989C-ADEBC329A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3"/>
          <a:stretch/>
        </p:blipFill>
        <p:spPr bwMode="auto">
          <a:xfrm>
            <a:off x="0" y="1700808"/>
            <a:ext cx="9144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74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Data Transformation: </a:t>
            </a:r>
            <a:br>
              <a:rPr lang="en-AU" dirty="0">
                <a:solidFill>
                  <a:schemeClr val="tx1"/>
                </a:solidFill>
              </a:rPr>
            </a:br>
            <a:r>
              <a:rPr lang="en-AU" dirty="0" err="1">
                <a:solidFill>
                  <a:schemeClr val="tx1"/>
                </a:solidFill>
              </a:rPr>
              <a:t>Stabilisasi</a:t>
            </a:r>
            <a:r>
              <a:rPr lang="en-AU" dirty="0">
                <a:solidFill>
                  <a:schemeClr val="tx1"/>
                </a:solidFill>
              </a:rPr>
              <a:t> </a:t>
            </a:r>
            <a:r>
              <a:rPr lang="en-AU" dirty="0" err="1">
                <a:solidFill>
                  <a:schemeClr val="tx1"/>
                </a:solidFill>
              </a:rPr>
              <a:t>Variansi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746" name="Picture 2" descr="Image result for Data Transformation functions standard normal max min">
            <a:extLst>
              <a:ext uri="{FF2B5EF4-FFF2-40B4-BE49-F238E27FC236}">
                <a16:creationId xmlns:a16="http://schemas.microsoft.com/office/drawing/2014/main" id="{90D3AA99-DC44-440D-8B4B-B35117B69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23192" r="10341" b="32128"/>
          <a:stretch/>
        </p:blipFill>
        <p:spPr bwMode="auto">
          <a:xfrm>
            <a:off x="134508" y="1988840"/>
            <a:ext cx="854591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272C38-4167-4DD4-88E3-360AB14F2CE6}"/>
              </a:ext>
            </a:extLst>
          </p:cNvPr>
          <p:cNvSpPr/>
          <p:nvPr/>
        </p:nvSpPr>
        <p:spPr>
          <a:xfrm>
            <a:off x="2296344" y="5264750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>
                <a:solidFill>
                  <a:schemeClr val="tx1"/>
                </a:solidFill>
              </a:rPr>
              <a:t>https://stats.stackexchange.com/questions/74537/log-or-square-root-transformation-for-arima</a:t>
            </a:r>
          </a:p>
        </p:txBody>
      </p:sp>
    </p:spTree>
    <p:extLst>
      <p:ext uri="{BB962C8B-B14F-4D97-AF65-F5344CB8AC3E}">
        <p14:creationId xmlns:p14="http://schemas.microsoft.com/office/powerpoint/2010/main" val="231950464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Data Transformation: </a:t>
            </a:r>
            <a:br>
              <a:rPr lang="en-AU" dirty="0">
                <a:solidFill>
                  <a:schemeClr val="tx1"/>
                </a:solidFill>
              </a:rPr>
            </a:br>
            <a:r>
              <a:rPr lang="en-AU" dirty="0" err="1">
                <a:solidFill>
                  <a:schemeClr val="tx1"/>
                </a:solidFill>
              </a:rPr>
              <a:t>Linearisasi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EEED2-0F5A-4431-A472-C4975AB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47664"/>
            <a:ext cx="5309914" cy="52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946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Data Mining Models /Techniques/Methods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9649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356CE9-0709-4601-B65B-C3B9E543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60BC6"/>
                </a:solidFill>
              </a:rPr>
              <a:t>Internal</a:t>
            </a:r>
            <a:r>
              <a:rPr lang="en-US" dirty="0"/>
              <a:t> : </a:t>
            </a:r>
            <a:r>
              <a:rPr lang="en-US" dirty="0" err="1"/>
              <a:t>Tanpa</a:t>
            </a:r>
            <a:r>
              <a:rPr lang="en-US" dirty="0"/>
              <a:t> Ground Truth/Gold Standard</a:t>
            </a:r>
            <a:br>
              <a:rPr lang="en-US" dirty="0"/>
            </a:br>
            <a:r>
              <a:rPr lang="en-US" dirty="0"/>
              <a:t>Silhouette, Davies–Bouldin index, Dunn’s Index, </a:t>
            </a:r>
            <a:r>
              <a:rPr lang="en-US" dirty="0" err="1"/>
              <a:t>etc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060BC6"/>
                </a:solidFill>
              </a:rPr>
              <a:t>External</a:t>
            </a:r>
            <a:r>
              <a:rPr lang="en-US" dirty="0"/>
              <a:t> : F-β-Score, Normalized Mutual Information, Precision, Recall, Random Index,R</a:t>
            </a:r>
            <a:r>
              <a:rPr lang="en-US" baseline="30000" dirty="0"/>
              <a:t>2</a:t>
            </a:r>
            <a:r>
              <a:rPr lang="en-US" dirty="0"/>
              <a:t> etc.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910969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1810"/>
            <a:ext cx="8229600" cy="1012974"/>
          </a:xfrm>
        </p:spPr>
        <p:txBody>
          <a:bodyPr>
            <a:normAutofit/>
          </a:bodyPr>
          <a:lstStyle/>
          <a:p>
            <a:pPr eaLnBrk="1" hangingPunct="1"/>
            <a:r>
              <a:rPr lang="en-AU" sz="4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Outline </a:t>
            </a:r>
            <a:r>
              <a:rPr lang="en-AU" sz="4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– Week 02</a:t>
            </a:r>
            <a:endParaRPr lang="en-US" sz="4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b="1"/>
              <a:t> Review</a:t>
            </a:r>
            <a:endParaRPr lang="en-US" b="1" dirty="0"/>
          </a:p>
          <a:p>
            <a:pPr eaLnBrk="1" hangingPunct="1">
              <a:lnSpc>
                <a:spcPct val="150000"/>
              </a:lnSpc>
            </a:pPr>
            <a:r>
              <a:rPr lang="en-US" b="1"/>
              <a:t> Data Mining Process: CRISP DM, SEMMA, CCC</a:t>
            </a:r>
            <a:endParaRPr lang="en-US" b="1" dirty="0"/>
          </a:p>
          <a:p>
            <a:pPr eaLnBrk="1" hangingPunct="1">
              <a:lnSpc>
                <a:spcPct val="150000"/>
              </a:lnSpc>
            </a:pPr>
            <a:r>
              <a:rPr lang="en-US" b="1"/>
              <a:t> Data Types</a:t>
            </a:r>
          </a:p>
          <a:p>
            <a:pPr eaLnBrk="1" hangingPunct="1">
              <a:lnSpc>
                <a:spcPct val="150000"/>
              </a:lnSpc>
            </a:pPr>
            <a:r>
              <a:rPr lang="en-US" b="1"/>
              <a:t> Data Mining Model</a:t>
            </a:r>
            <a:r>
              <a:rPr lang="en-US" b="1" dirty="0"/>
              <a:t>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42D6F9-F193-42F6-804A-CB79AB1DCA8F}"/>
              </a:ext>
            </a:extLst>
          </p:cNvPr>
          <p:cNvSpPr/>
          <p:nvPr/>
        </p:nvSpPr>
        <p:spPr>
          <a:xfrm>
            <a:off x="-19134" y="5455560"/>
            <a:ext cx="4407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800" dirty="0">
                <a:solidFill>
                  <a:schemeClr val="tx1"/>
                </a:solidFill>
              </a:rPr>
              <a:t>https://twitter.com/slanecartoons/status/265568515896000514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9DD4BF-49AF-4060-9E21-86834CA05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947" y="2509062"/>
            <a:ext cx="4407038" cy="29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5008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 dirty="0" err="1">
                <a:solidFill>
                  <a:schemeClr val="tx1"/>
                </a:solidFill>
              </a:rPr>
              <a:t>Interpretasi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356CE9-0709-4601-B65B-C3B9E543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Interpretasi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regresi</a:t>
            </a:r>
            <a:endParaRPr lang="en-US" dirty="0"/>
          </a:p>
          <a:p>
            <a:r>
              <a:rPr lang="en-US" dirty="0" err="1"/>
              <a:t>Menganalisa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Syaraf</a:t>
            </a:r>
            <a:r>
              <a:rPr lang="en-US" dirty="0"/>
              <a:t> </a:t>
            </a:r>
            <a:r>
              <a:rPr lang="en-US" dirty="0" err="1"/>
              <a:t>Tiruan</a:t>
            </a:r>
            <a:r>
              <a:rPr lang="en-US" dirty="0"/>
              <a:t> (Neural Network).</a:t>
            </a:r>
          </a:p>
          <a:p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Decision tree.</a:t>
            </a:r>
          </a:p>
          <a:p>
            <a:r>
              <a:rPr lang="en-US" dirty="0" err="1"/>
              <a:t>Menginterpretasi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clustering</a:t>
            </a:r>
          </a:p>
          <a:p>
            <a:r>
              <a:rPr lang="en-US" dirty="0" err="1"/>
              <a:t>Dll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1FF1-2377-42F6-852C-B78D3ED05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3944293"/>
            <a:ext cx="2858173" cy="273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6D501-4CD6-4A62-BB86-AC736E53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581525"/>
            <a:ext cx="2619375" cy="1743075"/>
          </a:xfrm>
          <a:prstGeom prst="rect">
            <a:avLst/>
          </a:prstGeom>
        </p:spPr>
      </p:pic>
      <p:pic>
        <p:nvPicPr>
          <p:cNvPr id="32772" name="Picture 4" descr="Image result for SAS enterprise miner neural network output">
            <a:extLst>
              <a:ext uri="{FF2B5EF4-FFF2-40B4-BE49-F238E27FC236}">
                <a16:creationId xmlns:a16="http://schemas.microsoft.com/office/drawing/2014/main" id="{8838A65A-D4A6-44FF-AF3B-0E66364C1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54" y="4909015"/>
            <a:ext cx="2444899" cy="19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665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CB77A-EFDB-43BE-8913-0C5DB5CFE077}"/>
              </a:ext>
            </a:extLst>
          </p:cNvPr>
          <p:cNvSpPr txBox="1"/>
          <p:nvPr/>
        </p:nvSpPr>
        <p:spPr>
          <a:xfrm>
            <a:off x="2339752" y="108544"/>
            <a:ext cx="4104456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0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CRISP-DM</a:t>
            </a:r>
            <a:endParaRPr lang="id-ID" sz="7200" b="1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Arial" charset="0"/>
              <a:ea typeface="굴림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9A303-98DF-4AE9-B2A2-F846ADF63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77" y="2060847"/>
            <a:ext cx="4322086" cy="4293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8A13B5-AB26-4C55-96AF-0C4D5CFB46F8}"/>
              </a:ext>
            </a:extLst>
          </p:cNvPr>
          <p:cNvSpPr txBox="1"/>
          <p:nvPr/>
        </p:nvSpPr>
        <p:spPr>
          <a:xfrm>
            <a:off x="-108520" y="6273225"/>
            <a:ext cx="8784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b="0" dirty="0">
                <a:solidFill>
                  <a:schemeClr val="tx1"/>
                </a:solidFill>
              </a:rPr>
              <a:t>https://en.wikipedia.org/wiki/Cross-industry_standard_process_for_data_mining#/media/File:CRISP-DM_Process_Diagram.png</a:t>
            </a:r>
          </a:p>
        </p:txBody>
      </p:sp>
      <p:pic>
        <p:nvPicPr>
          <p:cNvPr id="8" name="Picture 2" descr="datapic2">
            <a:extLst>
              <a:ext uri="{FF2B5EF4-FFF2-40B4-BE49-F238E27FC236}">
                <a16:creationId xmlns:a16="http://schemas.microsoft.com/office/drawing/2014/main" id="{904A4297-03BA-43B3-B2FB-DED68CC08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00"/>
          <a:stretch/>
        </p:blipFill>
        <p:spPr bwMode="auto">
          <a:xfrm>
            <a:off x="534458" y="1628800"/>
            <a:ext cx="860954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57386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CB77A-EFDB-43BE-8913-0C5DB5CFE077}"/>
              </a:ext>
            </a:extLst>
          </p:cNvPr>
          <p:cNvSpPr txBox="1"/>
          <p:nvPr/>
        </p:nvSpPr>
        <p:spPr>
          <a:xfrm>
            <a:off x="2339752" y="108544"/>
            <a:ext cx="4104456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0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CRISP-DM</a:t>
            </a:r>
            <a:endParaRPr lang="id-ID" sz="7200" b="1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Arial" charset="0"/>
              <a:ea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A13B5-AB26-4C55-96AF-0C4D5CFB46F8}"/>
              </a:ext>
            </a:extLst>
          </p:cNvPr>
          <p:cNvSpPr txBox="1"/>
          <p:nvPr/>
        </p:nvSpPr>
        <p:spPr>
          <a:xfrm>
            <a:off x="359024" y="6536305"/>
            <a:ext cx="8784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b="0" dirty="0">
                <a:solidFill>
                  <a:schemeClr val="tx1"/>
                </a:solidFill>
              </a:rPr>
              <a:t>https://jsndesign.co.uk/blog/data-mining-musical-instruments-identification/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F5711-FEBE-4882-A9E4-BC94D930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1" b="9211"/>
          <a:stretch/>
        </p:blipFill>
        <p:spPr>
          <a:xfrm>
            <a:off x="554358" y="1013338"/>
            <a:ext cx="7675244" cy="55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893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&quot;Data Mining&quot; SEMMA">
            <a:extLst>
              <a:ext uri="{FF2B5EF4-FFF2-40B4-BE49-F238E27FC236}">
                <a16:creationId xmlns:a16="http://schemas.microsoft.com/office/drawing/2014/main" id="{86934645-97F3-4D91-80C0-120E9A37DEF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" y="1486488"/>
            <a:ext cx="5616624" cy="44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C8840B-2545-4AF7-B087-F32A12AC99A2}"/>
              </a:ext>
            </a:extLst>
          </p:cNvPr>
          <p:cNvSpPr/>
          <p:nvPr/>
        </p:nvSpPr>
        <p:spPr>
          <a:xfrm>
            <a:off x="-108520" y="635361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200" dirty="0">
                <a:solidFill>
                  <a:schemeClr val="tx1"/>
                </a:solidFill>
              </a:rPr>
              <a:t>http://timkienthuc.blogspot.co.id/2012/04/crm-and-data-mining-day-08.html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112A7-53BA-4FE8-B175-7D40B40F67B2}"/>
              </a:ext>
            </a:extLst>
          </p:cNvPr>
          <p:cNvSpPr txBox="1"/>
          <p:nvPr/>
        </p:nvSpPr>
        <p:spPr>
          <a:xfrm>
            <a:off x="899592" y="356463"/>
            <a:ext cx="5832648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SEMMA</a:t>
            </a:r>
            <a:br>
              <a:rPr lang="en-US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</a:br>
            <a:r>
              <a:rPr lang="en-US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SAS Enterprise Approach</a:t>
            </a:r>
            <a:endParaRPr lang="id-ID" sz="4400" b="1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Arial" charset="0"/>
              <a:ea typeface="굴림" pitchFamily="50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EE38F-E6D6-4C66-AC3B-9CF1614F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969438"/>
            <a:ext cx="4218457" cy="28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10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atapic3">
            <a:extLst>
              <a:ext uri="{FF2B5EF4-FFF2-40B4-BE49-F238E27FC236}">
                <a16:creationId xmlns:a16="http://schemas.microsoft.com/office/drawing/2014/main" id="{BF29B966-50CD-4D21-B7AC-282FBD518D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" y="2537520"/>
            <a:ext cx="9079183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239E29-EC12-48C6-A0AD-BA9374A7C08B}"/>
              </a:ext>
            </a:extLst>
          </p:cNvPr>
          <p:cNvSpPr txBox="1"/>
          <p:nvPr/>
        </p:nvSpPr>
        <p:spPr>
          <a:xfrm>
            <a:off x="683568" y="620688"/>
            <a:ext cx="6696744" cy="144655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Data Mining Process </a:t>
            </a:r>
            <a:br>
              <a:rPr lang="en-US" sz="4400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</a:br>
            <a:r>
              <a:rPr lang="en-US" sz="4400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More Recent Approach</a:t>
            </a:r>
            <a:endParaRPr lang="id-ID" sz="5400" b="1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3769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>
            <a:extLst>
              <a:ext uri="{FF2B5EF4-FFF2-40B4-BE49-F238E27FC236}">
                <a16:creationId xmlns:a16="http://schemas.microsoft.com/office/drawing/2014/main" id="{12FECDF6-0752-4902-9FE4-007FB92A0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1272" y="2940050"/>
            <a:ext cx="8035395" cy="262466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d-ID" sz="5400" dirty="0"/>
              <a:t>“</a:t>
            </a:r>
            <a:r>
              <a:rPr lang="en-US" sz="5400" i="1" dirty="0">
                <a:solidFill>
                  <a:srgbClr val="060BC6"/>
                </a:solidFill>
              </a:rPr>
              <a:t>D</a:t>
            </a:r>
            <a:r>
              <a:rPr lang="id-ID" sz="5400" i="1" dirty="0" err="1">
                <a:solidFill>
                  <a:srgbClr val="060BC6"/>
                </a:solidFill>
              </a:rPr>
              <a:t>ata</a:t>
            </a:r>
            <a:r>
              <a:rPr lang="id-ID" sz="5400" i="1" dirty="0">
                <a:solidFill>
                  <a:srgbClr val="060BC6"/>
                </a:solidFill>
              </a:rPr>
              <a:t> apa yang harus saya </a:t>
            </a:r>
            <a:r>
              <a:rPr lang="en-US" sz="5400" i="1" dirty="0" err="1">
                <a:solidFill>
                  <a:srgbClr val="060BC6"/>
                </a:solidFill>
              </a:rPr>
              <a:t>gunakan</a:t>
            </a:r>
            <a:r>
              <a:rPr lang="id-ID" sz="5400" i="1" dirty="0">
                <a:solidFill>
                  <a:srgbClr val="060BC6"/>
                </a:solidFill>
              </a:rPr>
              <a:t> </a:t>
            </a:r>
            <a:r>
              <a:rPr lang="id-ID" sz="5400" i="1" dirty="0"/>
              <a:t>dan </a:t>
            </a:r>
            <a:r>
              <a:rPr lang="id-ID" sz="5400" i="1" dirty="0">
                <a:solidFill>
                  <a:schemeClr val="accent6">
                    <a:lumMod val="75000"/>
                  </a:schemeClr>
                </a:solidFill>
              </a:rPr>
              <a:t>model statistika/data </a:t>
            </a:r>
            <a:r>
              <a:rPr lang="en-US" sz="5400" i="1" dirty="0">
                <a:solidFill>
                  <a:schemeClr val="accent6">
                    <a:lumMod val="75000"/>
                  </a:schemeClr>
                </a:solidFill>
              </a:rPr>
              <a:t>science</a:t>
            </a:r>
            <a:r>
              <a:rPr lang="id-ID" sz="5400" i="1" dirty="0">
                <a:solidFill>
                  <a:schemeClr val="accent6">
                    <a:lumMod val="75000"/>
                  </a:schemeClr>
                </a:solidFill>
              </a:rPr>
              <a:t> apa yang sesuai</a:t>
            </a:r>
            <a:r>
              <a:rPr lang="id-ID" sz="5400" i="1" dirty="0"/>
              <a:t>?</a:t>
            </a:r>
            <a:r>
              <a:rPr lang="id-ID" sz="5400" dirty="0"/>
              <a:t>”</a:t>
            </a:r>
            <a:endParaRPr lang="en-US" altLang="en-US" sz="3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5FFE6-E2F5-45D8-A89D-0F6E0E78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CBF-0AFE-4962-BC5E-9E9F4AF909C6}"/>
              </a:ext>
            </a:extLst>
          </p:cNvPr>
          <p:cNvSpPr txBox="1"/>
          <p:nvPr/>
        </p:nvSpPr>
        <p:spPr>
          <a:xfrm>
            <a:off x="330201" y="1173308"/>
            <a:ext cx="6038065" cy="1338828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defTabSz="685800">
              <a:defRPr/>
            </a:pPr>
            <a:r>
              <a:rPr lang="en-US" sz="405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Motivasi Lain: </a:t>
            </a:r>
            <a:br>
              <a:rPr lang="en-US" sz="405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405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“The” Question</a:t>
            </a:r>
            <a:endParaRPr lang="id-ID" sz="495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599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Gambar 1. DIKW Pyramid [image source]">
            <a:extLst>
              <a:ext uri="{FF2B5EF4-FFF2-40B4-BE49-F238E27FC236}">
                <a16:creationId xmlns:a16="http://schemas.microsoft.com/office/drawing/2014/main" id="{F2883DEE-A7B6-422D-96C9-179291B02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5" y="2675467"/>
            <a:ext cx="3249478" cy="240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568004-14BC-4E44-A707-31E3773AA406}"/>
              </a:ext>
            </a:extLst>
          </p:cNvPr>
          <p:cNvSpPr/>
          <p:nvPr/>
        </p:nvSpPr>
        <p:spPr>
          <a:xfrm>
            <a:off x="0" y="5159253"/>
            <a:ext cx="3249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id-ID" sz="1800" b="0" dirty="0">
                <a:solidFill>
                  <a:prstClr val="black"/>
                </a:solidFill>
                <a:latin typeface="Calibri"/>
                <a:ea typeface="+mn-ea"/>
              </a:rPr>
              <a:t>https://kvaes.wordpress.com/2013/05/31/data-knowledge-information-wisdom/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02A32-9601-440A-9B0F-1C5A79D2D213}"/>
              </a:ext>
            </a:extLst>
          </p:cNvPr>
          <p:cNvSpPr txBox="1"/>
          <p:nvPr/>
        </p:nvSpPr>
        <p:spPr>
          <a:xfrm>
            <a:off x="28184" y="1173308"/>
            <a:ext cx="6516549" cy="71558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defTabSz="685800">
              <a:defRPr/>
            </a:pPr>
            <a:r>
              <a:rPr lang="en-US" sz="4050" b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Data? Information? Insight?</a:t>
            </a:r>
            <a:endParaRPr lang="id-ID" sz="4950" b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8AA08-E253-4D1C-B90C-4962A32F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47" y="2215400"/>
            <a:ext cx="4904045" cy="2943853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C8D3F09-8821-44E1-AB84-1447D7361825}"/>
              </a:ext>
            </a:extLst>
          </p:cNvPr>
          <p:cNvSpPr/>
          <p:nvPr/>
        </p:nvSpPr>
        <p:spPr>
          <a:xfrm>
            <a:off x="1193800" y="1865805"/>
            <a:ext cx="1456266" cy="692498"/>
          </a:xfrm>
          <a:prstGeom prst="wedgeEllipseCallout">
            <a:avLst>
              <a:gd name="adj1" fmla="val 106247"/>
              <a:gd name="adj2" fmla="val 166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/>
              </a:rPr>
              <a:t>Fakta,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ukuran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kuantitas</a:t>
            </a:r>
            <a:endParaRPr lang="id-ID" sz="135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7DCF6320-4783-4DE2-894D-B496338FEB15}"/>
              </a:ext>
            </a:extLst>
          </p:cNvPr>
          <p:cNvSpPr/>
          <p:nvPr/>
        </p:nvSpPr>
        <p:spPr>
          <a:xfrm>
            <a:off x="6045201" y="5248985"/>
            <a:ext cx="3014134" cy="692498"/>
          </a:xfrm>
          <a:prstGeom prst="wedgeEllipseCallout">
            <a:avLst>
              <a:gd name="adj1" fmla="val -108238"/>
              <a:gd name="adj2" fmla="val -3831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/>
              </a:rPr>
              <a:t>Sebagian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mendefinisikan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sebagai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“knowledge”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dari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data/Meaningful data</a:t>
            </a:r>
            <a:endParaRPr lang="id-ID" sz="135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440B00F9-C5F8-43CE-A664-CADA2752E0AF}"/>
              </a:ext>
            </a:extLst>
          </p:cNvPr>
          <p:cNvSpPr/>
          <p:nvPr/>
        </p:nvSpPr>
        <p:spPr>
          <a:xfrm>
            <a:off x="2607732" y="5367001"/>
            <a:ext cx="3014134" cy="692498"/>
          </a:xfrm>
          <a:prstGeom prst="wedgeEllipseCallout">
            <a:avLst>
              <a:gd name="adj1" fmla="val -9923"/>
              <a:gd name="adj2" fmla="val -34529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Informasi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dikaitkan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pengetahuan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teori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/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praktis</a:t>
            </a:r>
            <a:endParaRPr lang="id-ID" sz="135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2253FE3B-F506-4DE4-B493-EDB65E7C8301}"/>
              </a:ext>
            </a:extLst>
          </p:cNvPr>
          <p:cNvSpPr/>
          <p:nvPr/>
        </p:nvSpPr>
        <p:spPr>
          <a:xfrm>
            <a:off x="6045201" y="2390968"/>
            <a:ext cx="3014134" cy="692498"/>
          </a:xfrm>
          <a:prstGeom prst="wedgeEllipseCallout">
            <a:avLst>
              <a:gd name="adj1" fmla="val -112451"/>
              <a:gd name="adj2" fmla="val 1205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Pemahaman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mendalam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akan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suatu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hal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diamati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.</a:t>
            </a:r>
            <a:endParaRPr lang="id-ID" sz="1350" b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3006EC-72F2-4AB8-BD61-E9FCECF7685D}"/>
              </a:ext>
            </a:extLst>
          </p:cNvPr>
          <p:cNvGrpSpPr/>
          <p:nvPr/>
        </p:nvGrpSpPr>
        <p:grpSpPr>
          <a:xfrm>
            <a:off x="1981200" y="3367965"/>
            <a:ext cx="1498600" cy="723553"/>
            <a:chOff x="2641600" y="3347619"/>
            <a:chExt cx="1998133" cy="964737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5A6034B9-CDAB-4451-92D9-FD49280CD76F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00" y="3347619"/>
              <a:ext cx="1998133" cy="964737"/>
            </a:xfrm>
            <a:prstGeom prst="curvedConnector3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73F4E1-9B9C-4162-BD52-9A2AF1D90A37}"/>
                </a:ext>
              </a:extLst>
            </p:cNvPr>
            <p:cNvSpPr txBox="1"/>
            <p:nvPr/>
          </p:nvSpPr>
          <p:spPr>
            <a:xfrm>
              <a:off x="2668244" y="3655787"/>
              <a:ext cx="1930752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alibri"/>
                  <a:ea typeface="+mn-ea"/>
                </a:rPr>
                <a:t>Good Judgement &amp; Action</a:t>
              </a:r>
              <a:endParaRPr lang="id-ID" sz="900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09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Image result for &quot;types of data&quot;">
            <a:extLst>
              <a:ext uri="{FF2B5EF4-FFF2-40B4-BE49-F238E27FC236}">
                <a16:creationId xmlns:a16="http://schemas.microsoft.com/office/drawing/2014/main" id="{7B9EFC2C-2DF0-4E8C-B47C-C19FF4431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5900" r="13776" b="2751"/>
          <a:stretch/>
        </p:blipFill>
        <p:spPr bwMode="auto">
          <a:xfrm>
            <a:off x="125353" y="2572368"/>
            <a:ext cx="1796581" cy="17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219AB2-3C31-46E3-928E-32A2D6810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64B96F-A6E2-4DE0-92EC-4C5199E52A90}"/>
              </a:ext>
            </a:extLst>
          </p:cNvPr>
          <p:cNvSpPr txBox="1"/>
          <p:nvPr/>
        </p:nvSpPr>
        <p:spPr>
          <a:xfrm>
            <a:off x="28184" y="1173308"/>
            <a:ext cx="4264417" cy="1338828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defTabSz="685800">
              <a:defRPr/>
            </a:pPr>
            <a:r>
              <a:rPr lang="en-US" sz="4050" b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Klasifikasi Tipe &amp; </a:t>
            </a:r>
            <a:br>
              <a:rPr lang="en-US" sz="4050" b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4050" b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Format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9CD03-5745-4E38-B1A2-19DC3D8B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392" y="2405736"/>
            <a:ext cx="2876145" cy="1913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719B5-1AE6-4D3A-B87A-A6A7CFE7E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4" y="4452265"/>
            <a:ext cx="2511971" cy="1448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FF9CC8-5857-4EF3-9F81-F1698C4CF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582" y="4199995"/>
            <a:ext cx="3440933" cy="1800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CC51B-7045-4506-827E-C131A6B4B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622" y="2417323"/>
            <a:ext cx="4060209" cy="166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7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E289D-01A5-497B-AFE4-122B76719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857251"/>
            <a:ext cx="75522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90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Primary-Secondary Data">
            <a:extLst>
              <a:ext uri="{FF2B5EF4-FFF2-40B4-BE49-F238E27FC236}">
                <a16:creationId xmlns:a16="http://schemas.microsoft.com/office/drawing/2014/main" id="{1F207235-EEC0-4D46-AF14-7B3F4F806D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" y="1865805"/>
            <a:ext cx="6672399" cy="410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215BFC-4C4B-46E7-84C0-1045E4E8BA6E}"/>
              </a:ext>
            </a:extLst>
          </p:cNvPr>
          <p:cNvSpPr/>
          <p:nvPr/>
        </p:nvSpPr>
        <p:spPr>
          <a:xfrm>
            <a:off x="28183" y="5487148"/>
            <a:ext cx="34669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id-ID" sz="1350" dirty="0">
                <a:solidFill>
                  <a:srgbClr val="060BC6"/>
                </a:solidFill>
                <a:latin typeface="Calibri"/>
                <a:ea typeface="+mn-ea"/>
              </a:rPr>
              <a:t>http://www.geoib.com/primary--secondary-data.html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DBD8F-E6C3-4026-BAE3-A989FA84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69726-0C0E-4C8A-90C6-6CBEF8E708C6}"/>
              </a:ext>
            </a:extLst>
          </p:cNvPr>
          <p:cNvSpPr txBox="1"/>
          <p:nvPr/>
        </p:nvSpPr>
        <p:spPr>
          <a:xfrm>
            <a:off x="28184" y="1054773"/>
            <a:ext cx="4264417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defTabSz="685800">
              <a:defRPr/>
            </a:pPr>
            <a:r>
              <a:rPr lang="en-US" sz="5400" b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Sumber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81A98B-4AF3-419D-8F30-0B7E3A8D1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85" b="27322"/>
          <a:stretch/>
        </p:blipFill>
        <p:spPr>
          <a:xfrm>
            <a:off x="6824290" y="2793999"/>
            <a:ext cx="2138546" cy="1208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133CEA-BF84-47FB-8465-7F24A0D3C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992" y="4002617"/>
            <a:ext cx="2031844" cy="19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9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120"/>
            <a:ext cx="91440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3568" y="620688"/>
            <a:ext cx="80648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cap="all" dirty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Review</a:t>
            </a:r>
          </a:p>
        </p:txBody>
      </p:sp>
      <p:pic>
        <p:nvPicPr>
          <p:cNvPr id="2050" name="Picture 2" descr="Image result for &quot;review&quot; cartoon">
            <a:extLst>
              <a:ext uri="{FF2B5EF4-FFF2-40B4-BE49-F238E27FC236}">
                <a16:creationId xmlns:a16="http://schemas.microsoft.com/office/drawing/2014/main" id="{7CA89B51-54B7-4F44-8D0E-BA1ACABAE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28800"/>
            <a:ext cx="61206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656B1C-8035-4CC6-834F-CD872530ECC0}"/>
              </a:ext>
            </a:extLst>
          </p:cNvPr>
          <p:cNvSpPr/>
          <p:nvPr/>
        </p:nvSpPr>
        <p:spPr>
          <a:xfrm>
            <a:off x="3923928" y="580526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000" dirty="0">
                <a:solidFill>
                  <a:schemeClr val="tx1"/>
                </a:solidFill>
              </a:rPr>
              <a:t>https://www.teachers.ab.ca/Publications/ATA%20News/Volume%2041/Number%201/Pages/Cartoon.aspx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08507C-22D1-4896-BAB3-5F8854641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8116"/>
            <a:ext cx="9144000" cy="3712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1800" b="1" dirty="0">
                <a:solidFill>
                  <a:srgbClr val="060BC6"/>
                </a:solidFill>
              </a:rPr>
              <a:t>Kelebihan data primer</a:t>
            </a:r>
            <a:r>
              <a:rPr lang="id-ID" sz="1800" dirty="0">
                <a:solidFill>
                  <a:srgbClr val="060BC6"/>
                </a:solidFill>
              </a:rPr>
              <a:t> </a:t>
            </a:r>
            <a:r>
              <a:rPr lang="id-ID" sz="1800" dirty="0"/>
              <a:t>(</a:t>
            </a:r>
            <a:r>
              <a:rPr lang="id-ID" sz="1800" dirty="0" err="1"/>
              <a:t>primary</a:t>
            </a:r>
            <a:r>
              <a:rPr lang="id-ID" sz="1800" dirty="0"/>
              <a:t> data): Interpretasi data (model) biasanya lebih baik &amp; kuat karena pengambilan data secara spesifik dilakukan untuk menjawab suatu hipotesis tertentu. Kualitas dan kontrol terhadap data juga cenderung lebih baik, dan jarang sekali terjadi masalah </a:t>
            </a:r>
            <a:r>
              <a:rPr lang="id-ID" sz="1800" i="1" dirty="0" err="1"/>
              <a:t>proprietary</a:t>
            </a:r>
            <a:r>
              <a:rPr lang="id-ID" sz="1800" dirty="0"/>
              <a:t> (kepemilikan data).</a:t>
            </a:r>
            <a:br>
              <a:rPr lang="en-US" sz="1800" dirty="0"/>
            </a:br>
            <a:br>
              <a:rPr lang="id-ID" sz="1800" dirty="0"/>
            </a:br>
            <a:r>
              <a:rPr lang="id-ID" sz="1800" b="1" dirty="0">
                <a:solidFill>
                  <a:srgbClr val="060BC6"/>
                </a:solidFill>
              </a:rPr>
              <a:t>Kekurangan data primer</a:t>
            </a:r>
            <a:r>
              <a:rPr lang="id-ID" sz="1800" b="1" dirty="0"/>
              <a:t>:</a:t>
            </a:r>
            <a:r>
              <a:rPr lang="id-ID" sz="1800" dirty="0"/>
              <a:t> Mahal, butuh waktu lebih lama, lebih sulit untuk mengumpulkannya.</a:t>
            </a:r>
            <a:endParaRPr lang="en-US" sz="1800" dirty="0"/>
          </a:p>
          <a:p>
            <a:pPr marL="0" indent="0">
              <a:buNone/>
            </a:pPr>
            <a:br>
              <a:rPr lang="id-ID" sz="1800" dirty="0"/>
            </a:br>
            <a:r>
              <a:rPr lang="id-ID" sz="1800" b="1" dirty="0">
                <a:solidFill>
                  <a:srgbClr val="060BC6"/>
                </a:solidFill>
              </a:rPr>
              <a:t>Kelebihan data sekunder</a:t>
            </a:r>
            <a:r>
              <a:rPr lang="id-ID" sz="1800" dirty="0"/>
              <a:t> (</a:t>
            </a:r>
            <a:r>
              <a:rPr lang="id-ID" sz="1800" dirty="0" err="1"/>
              <a:t>secondary</a:t>
            </a:r>
            <a:r>
              <a:rPr lang="id-ID" sz="1800" dirty="0"/>
              <a:t> </a:t>
            </a:r>
            <a:r>
              <a:rPr lang="en-US" sz="1800" dirty="0"/>
              <a:t>d</a:t>
            </a:r>
            <a:r>
              <a:rPr lang="id-ID" sz="1800" dirty="0" err="1"/>
              <a:t>ata</a:t>
            </a:r>
            <a:r>
              <a:rPr lang="id-ID" sz="1800" dirty="0"/>
              <a:t>): Murah, cepat, dan mudah untuk melakukan </a:t>
            </a:r>
            <a:r>
              <a:rPr lang="id-ID" sz="1800" i="1" dirty="0" err="1"/>
              <a:t>benchmark</a:t>
            </a:r>
            <a:r>
              <a:rPr lang="id-ID" sz="1800" dirty="0"/>
              <a:t> (perbandingan).</a:t>
            </a:r>
            <a:endParaRPr lang="en-US" sz="1800" dirty="0"/>
          </a:p>
          <a:p>
            <a:pPr marL="0" indent="0">
              <a:buNone/>
            </a:pPr>
            <a:br>
              <a:rPr lang="id-ID" sz="1800" dirty="0"/>
            </a:br>
            <a:r>
              <a:rPr lang="id-ID" sz="1800" b="1" dirty="0">
                <a:solidFill>
                  <a:srgbClr val="060BC6"/>
                </a:solidFill>
              </a:rPr>
              <a:t>Kekurangan data sekunder</a:t>
            </a:r>
            <a:r>
              <a:rPr lang="id-ID" sz="1800" dirty="0"/>
              <a:t>: Terkadang tidak sesuai dengan kebutuhan, kualitas data lebih rendah (</a:t>
            </a:r>
            <a:r>
              <a:rPr lang="id-ID" sz="1800" i="1" dirty="0" err="1"/>
              <a:t>garbage</a:t>
            </a:r>
            <a:r>
              <a:rPr lang="id-ID" sz="1800" i="1" dirty="0"/>
              <a:t> in-</a:t>
            </a:r>
            <a:r>
              <a:rPr lang="id-ID" sz="1800" i="1" dirty="0" err="1"/>
              <a:t>out</a:t>
            </a:r>
            <a:r>
              <a:rPr lang="id-ID" sz="1800" dirty="0"/>
              <a:t>), tidak selalu tersedia.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C9F96-C643-495A-BEA8-643B8806B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548A8-065C-4DE9-8B9C-F67301B37224}"/>
              </a:ext>
            </a:extLst>
          </p:cNvPr>
          <p:cNvSpPr txBox="1"/>
          <p:nvPr/>
        </p:nvSpPr>
        <p:spPr>
          <a:xfrm>
            <a:off x="28184" y="1173308"/>
            <a:ext cx="4264417" cy="71558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defTabSz="685800">
              <a:defRPr/>
            </a:pPr>
            <a:r>
              <a:rPr lang="en-US" sz="4050" b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Sumber Data</a:t>
            </a:r>
          </a:p>
        </p:txBody>
      </p:sp>
    </p:spTree>
    <p:extLst>
      <p:ext uri="{BB962C8B-B14F-4D97-AF65-F5344CB8AC3E}">
        <p14:creationId xmlns:p14="http://schemas.microsoft.com/office/powerpoint/2010/main" val="218327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C9F96-C643-495A-BEA8-643B8806B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548A8-065C-4DE9-8B9C-F67301B37224}"/>
              </a:ext>
            </a:extLst>
          </p:cNvPr>
          <p:cNvSpPr txBox="1"/>
          <p:nvPr/>
        </p:nvSpPr>
        <p:spPr>
          <a:xfrm>
            <a:off x="28184" y="1105574"/>
            <a:ext cx="5974683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defTabSz="685800">
              <a:defRPr/>
            </a:pPr>
            <a:r>
              <a:rPr lang="en-US" sz="240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Sumber Data – Big Data</a:t>
            </a:r>
          </a:p>
          <a:p>
            <a:pPr algn="l" defTabSz="685800">
              <a:defRPr/>
            </a:pPr>
            <a:r>
              <a:rPr lang="en-US" sz="240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Mostly Primary &amp; tidak di input manual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F368A-7729-4504-8090-8B6EB5555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8" r="8680"/>
          <a:stretch/>
        </p:blipFill>
        <p:spPr>
          <a:xfrm>
            <a:off x="50801" y="1865805"/>
            <a:ext cx="3894667" cy="2463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83C4E-987C-4881-8ABE-921FF81FA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6" r="7596"/>
          <a:stretch/>
        </p:blipFill>
        <p:spPr>
          <a:xfrm>
            <a:off x="5746903" y="2742378"/>
            <a:ext cx="3388631" cy="3258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4E678-0748-4987-81F0-898A025C4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268" y="1973395"/>
            <a:ext cx="2056739" cy="2056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B6B560-2D22-48D6-A13C-A3551DCE3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406840"/>
            <a:ext cx="2235200" cy="1453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22F3A-6EFC-418B-A891-A84A6FD05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501" y="4703713"/>
            <a:ext cx="2107406" cy="1221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740F5E-643E-4D83-A08A-76FB286F8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665" y="4493621"/>
            <a:ext cx="1279721" cy="12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1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C9F96-C643-495A-BEA8-643B8806B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548A8-065C-4DE9-8B9C-F67301B37224}"/>
              </a:ext>
            </a:extLst>
          </p:cNvPr>
          <p:cNvSpPr txBox="1"/>
          <p:nvPr/>
        </p:nvSpPr>
        <p:spPr>
          <a:xfrm>
            <a:off x="1535250" y="902372"/>
            <a:ext cx="4467617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defTabSz="685800">
              <a:defRPr/>
            </a:pPr>
            <a:r>
              <a:rPr lang="en-US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Big Data, How Big?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B357A-9C9F-4759-8688-E327ED930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23" b="23950"/>
          <a:stretch/>
        </p:blipFill>
        <p:spPr>
          <a:xfrm>
            <a:off x="28183" y="1544155"/>
            <a:ext cx="4467617" cy="4463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6730E8-2A09-4A04-A762-8442B6653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704"/>
          <a:stretch/>
        </p:blipFill>
        <p:spPr>
          <a:xfrm>
            <a:off x="4572000" y="2584452"/>
            <a:ext cx="453463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CC6BC-D874-450C-8ADA-3E8129841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02"/>
          <a:stretch/>
        </p:blipFill>
        <p:spPr>
          <a:xfrm>
            <a:off x="4571999" y="4142318"/>
            <a:ext cx="4517273" cy="17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8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CA64-FFDE-4846-8FF1-429AC8A3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17" y="1143509"/>
            <a:ext cx="4696550" cy="1053770"/>
          </a:xfrm>
        </p:spPr>
        <p:txBody>
          <a:bodyPr>
            <a:normAutofit/>
          </a:bodyPr>
          <a:lstStyle/>
          <a:p>
            <a:r>
              <a:rPr lang="id-ID" b="1" dirty="0"/>
              <a:t>Tipe Data</a:t>
            </a:r>
            <a:r>
              <a:rPr lang="en-US" b="1" dirty="0"/>
              <a:t> </a:t>
            </a:r>
            <a:r>
              <a:rPr lang="en-US" b="1" dirty="0" err="1"/>
              <a:t>Terstruktur</a:t>
            </a:r>
            <a:br>
              <a:rPr lang="en-US" b="1" dirty="0"/>
            </a:br>
            <a:r>
              <a:rPr lang="en-US" b="1" dirty="0"/>
              <a:t> Stevens (1946, 1951)</a:t>
            </a:r>
            <a:endParaRPr lang="id-ID" b="1" dirty="0"/>
          </a:p>
        </p:txBody>
      </p:sp>
      <p:pic>
        <p:nvPicPr>
          <p:cNvPr id="38914" name="Picture 2" descr="https://i2.wp.com/sutanto.org/wp-content/uploads/2015/11/Klasifikasi_TipeData_Stevens.png">
            <a:extLst>
              <a:ext uri="{FF2B5EF4-FFF2-40B4-BE49-F238E27FC236}">
                <a16:creationId xmlns:a16="http://schemas.microsoft.com/office/drawing/2014/main" id="{82FB15DA-6ABF-4224-819C-866C9E5D40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" y="2167479"/>
            <a:ext cx="7498683" cy="37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A142B-A0E1-4CA3-923C-7AB297C5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2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304E-7C40-4DF1-BFB1-15AF58E3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6" y="1131094"/>
            <a:ext cx="837988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Time Series Data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Runtun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)</a:t>
            </a:r>
            <a:endParaRPr lang="id-ID" dirty="0"/>
          </a:p>
        </p:txBody>
      </p:sp>
      <p:pic>
        <p:nvPicPr>
          <p:cNvPr id="28674" name="Picture 2" descr="Time Series Data">
            <a:extLst>
              <a:ext uri="{FF2B5EF4-FFF2-40B4-BE49-F238E27FC236}">
                <a16:creationId xmlns:a16="http://schemas.microsoft.com/office/drawing/2014/main" id="{E3DF5A2F-E288-476A-85F8-606A3CC2A2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51" y="2225272"/>
            <a:ext cx="5859270" cy="350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C5CA49-E44A-455F-A336-522980052441}"/>
              </a:ext>
            </a:extLst>
          </p:cNvPr>
          <p:cNvSpPr/>
          <p:nvPr/>
        </p:nvSpPr>
        <p:spPr>
          <a:xfrm>
            <a:off x="2006600" y="5726907"/>
            <a:ext cx="5431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id-ID" sz="1200" b="0" dirty="0">
                <a:solidFill>
                  <a:prstClr val="black"/>
                </a:solidFill>
                <a:latin typeface="Calibri"/>
                <a:ea typeface="+mn-ea"/>
              </a:rPr>
              <a:t>https://webdocs.cs.ualberta.ca/~zaiane/courses/cmput690/notes/Chapter1/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C78F9-DB07-4B5C-98ED-AC6721E4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304E-7C40-4DF1-BFB1-15AF58E3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1094"/>
            <a:ext cx="4758267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Time Series Data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Runtun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)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08507C-22D1-4896-BAB3-5F8854641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238813"/>
            <a:ext cx="6468533" cy="3651870"/>
          </a:xfrm>
        </p:spPr>
        <p:txBody>
          <a:bodyPr/>
          <a:lstStyle/>
          <a:p>
            <a:pPr marL="0" indent="0">
              <a:buNone/>
            </a:pPr>
            <a:r>
              <a:rPr lang="id-ID" sz="1650" dirty="0"/>
              <a:t>Beberapa data tertentu bergantung terhadap waktu, sebut saja pergerakan nilai mata uang (</a:t>
            </a:r>
            <a:r>
              <a:rPr lang="id-ID" sz="1650" b="1" dirty="0"/>
              <a:t>kurs</a:t>
            </a:r>
            <a:r>
              <a:rPr lang="id-ID" sz="1650" dirty="0"/>
              <a:t>)/harga </a:t>
            </a:r>
            <a:r>
              <a:rPr lang="id-ID" sz="1650" b="1" dirty="0"/>
              <a:t>saham</a:t>
            </a:r>
            <a:r>
              <a:rPr lang="id-ID" sz="1650" dirty="0"/>
              <a:t>, </a:t>
            </a:r>
            <a:r>
              <a:rPr lang="id-ID" sz="1650" b="1" dirty="0"/>
              <a:t>suhu</a:t>
            </a:r>
            <a:r>
              <a:rPr lang="id-ID" sz="1650" dirty="0"/>
              <a:t>/</a:t>
            </a:r>
            <a:r>
              <a:rPr lang="id-ID" sz="1650" dirty="0" err="1"/>
              <a:t>temperature</a:t>
            </a:r>
            <a:r>
              <a:rPr lang="id-ID" sz="1650" dirty="0"/>
              <a:t> udara di suatu daerah tertentu, atau data </a:t>
            </a:r>
            <a:r>
              <a:rPr lang="id-ID" sz="1650" b="1" i="1" dirty="0" err="1"/>
              <a:t>logs</a:t>
            </a:r>
            <a:r>
              <a:rPr lang="id-ID" sz="1650" dirty="0"/>
              <a:t> suatu </a:t>
            </a:r>
            <a:r>
              <a:rPr lang="id-ID" sz="1650" dirty="0" err="1"/>
              <a:t>website</a:t>
            </a:r>
            <a:r>
              <a:rPr lang="id-ID" sz="1650" dirty="0"/>
              <a:t>. </a:t>
            </a:r>
            <a:br>
              <a:rPr lang="en-US" sz="1650" dirty="0"/>
            </a:br>
            <a:br>
              <a:rPr lang="en-US" sz="1650" dirty="0"/>
            </a:br>
            <a:r>
              <a:rPr lang="id-ID" sz="1650" dirty="0"/>
              <a:t>Saat nilai data di masa depan lebih banyak (dominan) hanya dipengaruhi dari nilai-nilainya di masa lalu, maka model-model runtun waktu </a:t>
            </a:r>
            <a:r>
              <a:rPr lang="id-ID" sz="1650" b="1" dirty="0" err="1"/>
              <a:t>univariate</a:t>
            </a:r>
            <a:r>
              <a:rPr lang="id-ID" sz="1650" dirty="0"/>
              <a:t> (satu peubah/variabel) seperti ARIMA (</a:t>
            </a:r>
            <a:r>
              <a:rPr lang="id-ID" sz="1650" i="1" u="sng" dirty="0" err="1">
                <a:hlinkClick r:id="rId2"/>
              </a:rPr>
              <a:t>Autoregressive</a:t>
            </a:r>
            <a:r>
              <a:rPr lang="id-ID" sz="1650" i="1" u="sng" dirty="0">
                <a:hlinkClick r:id="rId2"/>
              </a:rPr>
              <a:t> </a:t>
            </a:r>
            <a:r>
              <a:rPr lang="id-ID" sz="1650" i="1" u="sng" dirty="0" err="1">
                <a:hlinkClick r:id="rId2"/>
              </a:rPr>
              <a:t>Integrated</a:t>
            </a:r>
            <a:r>
              <a:rPr lang="id-ID" sz="1650" i="1" u="sng" dirty="0">
                <a:hlinkClick r:id="rId2"/>
              </a:rPr>
              <a:t> </a:t>
            </a:r>
            <a:r>
              <a:rPr lang="id-ID" sz="1650" i="1" u="sng" dirty="0" err="1">
                <a:hlinkClick r:id="rId2"/>
              </a:rPr>
              <a:t>Moving</a:t>
            </a:r>
            <a:r>
              <a:rPr lang="id-ID" sz="1650" i="1" u="sng" dirty="0">
                <a:hlinkClick r:id="rId2"/>
              </a:rPr>
              <a:t> </a:t>
            </a:r>
            <a:r>
              <a:rPr lang="id-ID" sz="1650" i="1" u="sng" dirty="0" err="1">
                <a:hlinkClick r:id="rId2"/>
              </a:rPr>
              <a:t>Average</a:t>
            </a:r>
            <a:r>
              <a:rPr lang="id-ID" sz="1650" dirty="0"/>
              <a:t>) dapat digunakan.</a:t>
            </a:r>
            <a:endParaRPr lang="en-US" sz="1650" dirty="0"/>
          </a:p>
          <a:p>
            <a:pPr marL="0" indent="0">
              <a:buNone/>
            </a:pPr>
            <a:endParaRPr lang="en-US" sz="1650" dirty="0"/>
          </a:p>
          <a:p>
            <a:pPr marL="0" indent="0">
              <a:buNone/>
            </a:pPr>
            <a:r>
              <a:rPr lang="id-ID" sz="1650" dirty="0"/>
              <a:t>Namun bila satu atau beberapa peubah yang bergantung waktu dipengaruhi juga oleh </a:t>
            </a:r>
            <a:r>
              <a:rPr lang="id-ID" sz="1650" dirty="0" err="1"/>
              <a:t>variable</a:t>
            </a:r>
            <a:r>
              <a:rPr lang="id-ID" sz="1650" dirty="0"/>
              <a:t> lain selain nilai-nilainya di masa lalu, maka model runtun waktu peubah ganda (</a:t>
            </a:r>
            <a:r>
              <a:rPr lang="id-ID" sz="1650" b="1" dirty="0" err="1"/>
              <a:t>multivariate</a:t>
            </a:r>
            <a:r>
              <a:rPr lang="id-ID" sz="1650" dirty="0"/>
              <a:t>) seperti </a:t>
            </a:r>
            <a:r>
              <a:rPr lang="id-ID" sz="1650" dirty="0" err="1"/>
              <a:t>VaR</a:t>
            </a:r>
            <a:r>
              <a:rPr lang="id-ID" sz="1650" dirty="0"/>
              <a:t> (</a:t>
            </a:r>
            <a:r>
              <a:rPr lang="id-ID" sz="1650" i="1" u="sng" dirty="0" err="1">
                <a:hlinkClick r:id="rId3"/>
              </a:rPr>
              <a:t>Vector</a:t>
            </a:r>
            <a:r>
              <a:rPr lang="id-ID" sz="1650" i="1" u="sng" dirty="0">
                <a:hlinkClick r:id="rId3"/>
              </a:rPr>
              <a:t> </a:t>
            </a:r>
            <a:r>
              <a:rPr lang="id-ID" sz="1650" i="1" u="sng" dirty="0" err="1">
                <a:hlinkClick r:id="rId3"/>
              </a:rPr>
              <a:t>autoRegression</a:t>
            </a:r>
            <a:r>
              <a:rPr lang="id-ID" sz="1650" dirty="0"/>
              <a:t>) dapat digunakan.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342DA-DC0D-49ED-8031-7CA135A0A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0553F-07A4-4A7E-849F-968E7EF77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133" y="2354580"/>
            <a:ext cx="2391833" cy="24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304E-7C40-4DF1-BFB1-15AF58E3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8784"/>
            <a:ext cx="4013200" cy="994172"/>
          </a:xfrm>
        </p:spPr>
        <p:txBody>
          <a:bodyPr/>
          <a:lstStyle/>
          <a:p>
            <a:r>
              <a:rPr lang="id-ID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(Geo)</a:t>
            </a:r>
            <a:r>
              <a:rPr lang="id-ID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Spatial</a:t>
            </a:r>
            <a:r>
              <a:rPr lang="id-ID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Data</a:t>
            </a:r>
          </a:p>
        </p:txBody>
      </p:sp>
      <p:pic>
        <p:nvPicPr>
          <p:cNvPr id="31746" name="Picture 2" descr="Spatial Data">
            <a:extLst>
              <a:ext uri="{FF2B5EF4-FFF2-40B4-BE49-F238E27FC236}">
                <a16:creationId xmlns:a16="http://schemas.microsoft.com/office/drawing/2014/main" id="{46B2F2A6-801A-4F38-9FAE-65DB1552A0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" y="1822451"/>
            <a:ext cx="4244672" cy="387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A28D0C-3996-423A-925E-4F5E16280341}"/>
              </a:ext>
            </a:extLst>
          </p:cNvPr>
          <p:cNvSpPr/>
          <p:nvPr/>
        </p:nvSpPr>
        <p:spPr>
          <a:xfrm>
            <a:off x="-77259" y="5694898"/>
            <a:ext cx="597746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id-ID" sz="1350" b="0" dirty="0">
                <a:solidFill>
                  <a:prstClr val="black"/>
                </a:solidFill>
                <a:latin typeface="Calibri"/>
                <a:ea typeface="+mn-ea"/>
              </a:rPr>
              <a:t>https://www.wavemetrics.com/products/igorpro/dataaccess/gissupport.htm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30975-6979-468E-AF47-EF7056BA1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BEAE93-E853-40E5-847D-AF7244CB4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1" r="2711"/>
          <a:stretch/>
        </p:blipFill>
        <p:spPr>
          <a:xfrm>
            <a:off x="4152331" y="2374004"/>
            <a:ext cx="4963486" cy="33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7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304E-7C40-4DF1-BFB1-15AF58E3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103141"/>
            <a:ext cx="4763950" cy="994172"/>
          </a:xfrm>
        </p:spPr>
        <p:txBody>
          <a:bodyPr/>
          <a:lstStyle/>
          <a:p>
            <a:r>
              <a:rPr lang="id-ID" b="1" dirty="0"/>
              <a:t>(Geo)</a:t>
            </a:r>
            <a:r>
              <a:rPr lang="id-ID" b="1" dirty="0" err="1"/>
              <a:t>Spatial</a:t>
            </a:r>
            <a:r>
              <a:rPr lang="id-ID" b="1" dirty="0"/>
              <a:t>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08507C-22D1-4896-BAB3-5F8854641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1" y="2348880"/>
            <a:ext cx="5439833" cy="3651870"/>
          </a:xfrm>
        </p:spPr>
        <p:txBody>
          <a:bodyPr/>
          <a:lstStyle/>
          <a:p>
            <a:pPr marL="0" indent="0">
              <a:buNone/>
            </a:pPr>
            <a:r>
              <a:rPr lang="id-ID" sz="1650" dirty="0"/>
              <a:t>Ada kalanya penelitian yang dilakukan bergantung pada lokasi/tempat, sebut saja penelitian yang berkenaan dengan kadar </a:t>
            </a:r>
            <a:r>
              <a:rPr lang="id-ID" sz="1650" b="1" dirty="0"/>
              <a:t>mineral</a:t>
            </a:r>
            <a:r>
              <a:rPr lang="id-ID" sz="1650" dirty="0"/>
              <a:t>/</a:t>
            </a:r>
            <a:r>
              <a:rPr lang="id-ID" sz="1650" b="1" dirty="0"/>
              <a:t>gas</a:t>
            </a:r>
            <a:r>
              <a:rPr lang="id-ID" sz="1650" dirty="0"/>
              <a:t> di suatu daerah tertentu, penelitian tentang </a:t>
            </a:r>
            <a:r>
              <a:rPr lang="id-ID" sz="1650" b="1" dirty="0"/>
              <a:t>penyebaran</a:t>
            </a:r>
            <a:r>
              <a:rPr lang="id-ID" sz="1650" dirty="0"/>
              <a:t> suatu </a:t>
            </a:r>
            <a:r>
              <a:rPr lang="id-ID" sz="1650" b="1" dirty="0"/>
              <a:t>penyakit</a:t>
            </a:r>
            <a:r>
              <a:rPr lang="id-ID" sz="1650" dirty="0"/>
              <a:t> menular tertentu (misal: flu burung dan HIV/AIDS), </a:t>
            </a:r>
            <a:r>
              <a:rPr lang="id-ID" sz="1650" b="1" dirty="0"/>
              <a:t>gempa</a:t>
            </a:r>
            <a:r>
              <a:rPr lang="id-ID" sz="1650" dirty="0"/>
              <a:t> bumi, atau </a:t>
            </a:r>
            <a:r>
              <a:rPr lang="id-ID" sz="1650" dirty="0" err="1"/>
              <a:t>penelitan</a:t>
            </a:r>
            <a:r>
              <a:rPr lang="id-ID" sz="1650" dirty="0"/>
              <a:t> tentang dukungan </a:t>
            </a:r>
            <a:r>
              <a:rPr lang="id-ID" sz="1650" b="1" dirty="0"/>
              <a:t>politik</a:t>
            </a:r>
            <a:r>
              <a:rPr lang="id-ID" sz="1650" dirty="0"/>
              <a:t> di suatu daerah tertentu. </a:t>
            </a:r>
            <a:endParaRPr lang="en-US" sz="1650" dirty="0"/>
          </a:p>
          <a:p>
            <a:pPr marL="0" indent="0">
              <a:buNone/>
            </a:pPr>
            <a:endParaRPr lang="en-US" sz="1650" dirty="0"/>
          </a:p>
          <a:p>
            <a:pPr marL="0" indent="0">
              <a:buNone/>
            </a:pPr>
            <a:r>
              <a:rPr lang="id-ID" sz="1650" dirty="0"/>
              <a:t>Saat datanya bergantung pada lokasi (</a:t>
            </a:r>
            <a:r>
              <a:rPr lang="id-ID" sz="1650" b="1" dirty="0" err="1"/>
              <a:t>Spatial</a:t>
            </a:r>
            <a:r>
              <a:rPr lang="id-ID" sz="1650" dirty="0"/>
              <a:t>) maka model-model statistik </a:t>
            </a:r>
            <a:r>
              <a:rPr lang="id-ID" sz="1650" u="sng" dirty="0" err="1">
                <a:hlinkClick r:id="rId2"/>
              </a:rPr>
              <a:t>Spatial</a:t>
            </a:r>
            <a:r>
              <a:rPr lang="id-ID" sz="1650" u="sng" dirty="0">
                <a:hlinkClick r:id="rId2"/>
              </a:rPr>
              <a:t> Data </a:t>
            </a:r>
            <a:r>
              <a:rPr lang="id-ID" sz="1650" u="sng" dirty="0" err="1">
                <a:hlinkClick r:id="rId2"/>
              </a:rPr>
              <a:t>Analysis</a:t>
            </a:r>
            <a:r>
              <a:rPr lang="id-ID" sz="1650" dirty="0"/>
              <a:t> seperti </a:t>
            </a:r>
            <a:r>
              <a:rPr lang="id-ID" sz="1650" i="1" dirty="0" err="1"/>
              <a:t>spatial</a:t>
            </a:r>
            <a:r>
              <a:rPr lang="id-ID" sz="1650" i="1" dirty="0"/>
              <a:t> </a:t>
            </a:r>
            <a:r>
              <a:rPr lang="id-ID" sz="1650" i="1" dirty="0" err="1"/>
              <a:t>autocorrelation</a:t>
            </a:r>
            <a:r>
              <a:rPr lang="id-ID" sz="1650" i="1" dirty="0"/>
              <a:t>, </a:t>
            </a:r>
            <a:r>
              <a:rPr lang="id-ID" sz="1650" i="1" dirty="0" err="1"/>
              <a:t>spatial</a:t>
            </a:r>
            <a:r>
              <a:rPr lang="id-ID" sz="1650" i="1" dirty="0"/>
              <a:t> </a:t>
            </a:r>
            <a:r>
              <a:rPr lang="id-ID" sz="1650" i="1" dirty="0" err="1"/>
              <a:t>interpolation</a:t>
            </a:r>
            <a:r>
              <a:rPr lang="id-ID" sz="1650" i="1" dirty="0"/>
              <a:t>, </a:t>
            </a:r>
            <a:r>
              <a:rPr lang="id-ID" sz="1650" i="1" dirty="0" err="1"/>
              <a:t>spatial</a:t>
            </a:r>
            <a:r>
              <a:rPr lang="id-ID" sz="1650" i="1" dirty="0"/>
              <a:t> </a:t>
            </a:r>
            <a:r>
              <a:rPr lang="id-ID" sz="1650" i="1" dirty="0" err="1"/>
              <a:t>regression</a:t>
            </a:r>
            <a:r>
              <a:rPr lang="id-ID" sz="1650" i="1" dirty="0"/>
              <a:t>, </a:t>
            </a:r>
            <a:r>
              <a:rPr lang="id-ID" sz="1650" i="1" dirty="0" err="1"/>
              <a:t>spatial</a:t>
            </a:r>
            <a:r>
              <a:rPr lang="id-ID" sz="1650" i="1" dirty="0"/>
              <a:t> </a:t>
            </a:r>
            <a:r>
              <a:rPr lang="id-ID" sz="1650" i="1" dirty="0" err="1"/>
              <a:t>interaction</a:t>
            </a:r>
            <a:r>
              <a:rPr lang="id-ID" sz="1650" i="1" dirty="0"/>
              <a:t>, dan </a:t>
            </a:r>
            <a:r>
              <a:rPr lang="id-ID" sz="1650" i="1" dirty="0" err="1"/>
              <a:t>multiple-point</a:t>
            </a:r>
            <a:r>
              <a:rPr lang="id-ID" sz="1650" i="1" dirty="0"/>
              <a:t> </a:t>
            </a:r>
            <a:r>
              <a:rPr lang="id-ID" sz="1650" i="1" dirty="0" err="1"/>
              <a:t>geostatistics</a:t>
            </a:r>
            <a:r>
              <a:rPr lang="id-ID" sz="1650" dirty="0"/>
              <a:t> dapat digunakan. Terkait dengan data </a:t>
            </a:r>
            <a:r>
              <a:rPr lang="id-ID" sz="1650" dirty="0" err="1"/>
              <a:t>Spatial</a:t>
            </a:r>
            <a:r>
              <a:rPr lang="id-ID" sz="1650" dirty="0"/>
              <a:t> dan data </a:t>
            </a:r>
            <a:r>
              <a:rPr lang="id-ID" sz="1650" dirty="0" err="1"/>
              <a:t>mining</a:t>
            </a:r>
            <a:r>
              <a:rPr lang="id-ID" sz="1650" dirty="0"/>
              <a:t> (</a:t>
            </a:r>
            <a:r>
              <a:rPr lang="id-ID" sz="1650" dirty="0" err="1"/>
              <a:t>machine</a:t>
            </a:r>
            <a:r>
              <a:rPr lang="id-ID" sz="1650" dirty="0"/>
              <a:t> </a:t>
            </a:r>
            <a:r>
              <a:rPr lang="id-ID" sz="1650" dirty="0" err="1"/>
              <a:t>learning</a:t>
            </a:r>
            <a:r>
              <a:rPr lang="id-ID" sz="1650" dirty="0"/>
              <a:t>) akhir-akhir ini terdapat topik baru yang cukup menarik: “</a:t>
            </a:r>
            <a:r>
              <a:rPr lang="id-ID" sz="1650" dirty="0" err="1">
                <a:hlinkClick r:id="rId3"/>
              </a:rPr>
              <a:t>Geospatial</a:t>
            </a:r>
            <a:r>
              <a:rPr lang="id-ID" sz="1650" dirty="0">
                <a:hlinkClick r:id="rId3"/>
              </a:rPr>
              <a:t> </a:t>
            </a:r>
            <a:r>
              <a:rPr lang="id-ID" sz="1650" dirty="0" err="1">
                <a:hlinkClick r:id="rId3"/>
              </a:rPr>
              <a:t>Intelligence</a:t>
            </a:r>
            <a:r>
              <a:rPr lang="id-ID" sz="1650" dirty="0"/>
              <a:t>”.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5F640-7A05-481F-8055-474AE8D28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829E0C-3D7D-4611-99AD-B1A98A8198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970"/>
          <a:stretch/>
        </p:blipFill>
        <p:spPr>
          <a:xfrm>
            <a:off x="5486421" y="3287183"/>
            <a:ext cx="3543279" cy="248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3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304E-7C40-4DF1-BFB1-15AF58E3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205" y="574953"/>
            <a:ext cx="4679950" cy="994172"/>
          </a:xfrm>
        </p:spPr>
        <p:txBody>
          <a:bodyPr/>
          <a:lstStyle/>
          <a:p>
            <a:r>
              <a:rPr lang="en-US" b="1" dirty="0">
                <a:ln w="0"/>
                <a:solidFill>
                  <a:srgbClr val="060BC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</a:t>
            </a:r>
            <a:r>
              <a:rPr lang="en-US" b="1" dirty="0" err="1">
                <a:ln w="0"/>
                <a:solidFill>
                  <a:srgbClr val="060BC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Tidak</a:t>
            </a:r>
            <a:r>
              <a:rPr lang="en-US" b="1" dirty="0">
                <a:ln w="0"/>
                <a:solidFill>
                  <a:srgbClr val="060BC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rgbClr val="060BC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Terstruktur</a:t>
            </a:r>
            <a:endParaRPr lang="id-ID" b="1" dirty="0">
              <a:ln w="0"/>
              <a:solidFill>
                <a:srgbClr val="060BC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A18F6-F9B4-4C5B-AE97-1E6ABF251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11724-3A8F-4404-A735-E8B196C4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87276"/>
            <a:ext cx="5238083" cy="4078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CC853-80FF-440B-93EB-975599B60358}"/>
              </a:ext>
            </a:extLst>
          </p:cNvPr>
          <p:cNvSpPr txBox="1"/>
          <p:nvPr/>
        </p:nvSpPr>
        <p:spPr>
          <a:xfrm>
            <a:off x="76200" y="5311379"/>
            <a:ext cx="508568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id-ID" sz="1350" dirty="0">
                <a:solidFill>
                  <a:srgbClr val="060BC6"/>
                </a:solidFill>
                <a:latin typeface="Calibri"/>
                <a:ea typeface="+mn-ea"/>
              </a:rPr>
              <a:t>https://lawtomated.com/structured-data-vs-unstructured-data-what-are-they-and-why-care/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04E490B-6DC7-465B-8FB9-58626469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083" y="2719918"/>
            <a:ext cx="3849492" cy="3280832"/>
          </a:xfrm>
        </p:spPr>
        <p:txBody>
          <a:bodyPr>
            <a:normAutofit/>
          </a:bodyPr>
          <a:lstStyle/>
          <a:p>
            <a:r>
              <a:rPr lang="en-US" sz="1650" b="1" dirty="0">
                <a:solidFill>
                  <a:srgbClr val="060BC6"/>
                </a:solidFill>
              </a:rPr>
              <a:t>Data </a:t>
            </a:r>
            <a:r>
              <a:rPr lang="en-US" sz="1650" b="1" dirty="0" err="1">
                <a:solidFill>
                  <a:srgbClr val="060BC6"/>
                </a:solidFill>
              </a:rPr>
              <a:t>Terstruktur</a:t>
            </a:r>
            <a:r>
              <a:rPr lang="en-US" sz="1650" b="1" dirty="0">
                <a:solidFill>
                  <a:srgbClr val="060BC6"/>
                </a:solidFill>
              </a:rPr>
              <a:t> </a:t>
            </a:r>
            <a:r>
              <a:rPr lang="en-US" sz="1650" dirty="0" err="1"/>
              <a:t>biasanya</a:t>
            </a:r>
            <a:r>
              <a:rPr lang="en-US" sz="1650" dirty="0"/>
              <a:t> </a:t>
            </a:r>
            <a:r>
              <a:rPr lang="en-US" sz="1650" dirty="0" err="1"/>
              <a:t>mengacu</a:t>
            </a:r>
            <a:r>
              <a:rPr lang="en-US" sz="1650" dirty="0"/>
              <a:t> pada data </a:t>
            </a:r>
            <a:r>
              <a:rPr lang="en-US" sz="1650" dirty="0" err="1"/>
              <a:t>dalam</a:t>
            </a:r>
            <a:r>
              <a:rPr lang="en-US" sz="1650" dirty="0"/>
              <a:t> format Baris-Kolom dan </a:t>
            </a:r>
            <a:r>
              <a:rPr lang="en-US" sz="1650" dirty="0" err="1"/>
              <a:t>memiliki</a:t>
            </a:r>
            <a:r>
              <a:rPr lang="en-US" sz="1650" dirty="0"/>
              <a:t> </a:t>
            </a:r>
            <a:r>
              <a:rPr lang="en-US" sz="1650" dirty="0" err="1"/>
              <a:t>dimensi</a:t>
            </a:r>
            <a:r>
              <a:rPr lang="en-US" sz="1650" dirty="0"/>
              <a:t> yang </a:t>
            </a:r>
            <a:r>
              <a:rPr lang="en-US" sz="1650" dirty="0" err="1"/>
              <a:t>tetap</a:t>
            </a:r>
            <a:r>
              <a:rPr lang="en-US" sz="1650" dirty="0"/>
              <a:t>. </a:t>
            </a:r>
            <a:br>
              <a:rPr lang="en-US" sz="1650" dirty="0"/>
            </a:br>
            <a:r>
              <a:rPr lang="en-US" sz="1650" dirty="0"/>
              <a:t>- Data </a:t>
            </a:r>
            <a:r>
              <a:rPr lang="en-US" sz="1650" dirty="0" err="1"/>
              <a:t>ini</a:t>
            </a:r>
            <a:r>
              <a:rPr lang="en-US" sz="1650" dirty="0"/>
              <a:t> </a:t>
            </a:r>
            <a:r>
              <a:rPr lang="en-US" sz="1650" dirty="0" err="1"/>
              <a:t>biasanya</a:t>
            </a:r>
            <a:r>
              <a:rPr lang="en-US" sz="1650" dirty="0"/>
              <a:t> </a:t>
            </a:r>
            <a:r>
              <a:rPr lang="en-US" sz="1650" dirty="0" err="1"/>
              <a:t>disimpan</a:t>
            </a:r>
            <a:r>
              <a:rPr lang="en-US" sz="1650" dirty="0"/>
              <a:t> </a:t>
            </a:r>
            <a:r>
              <a:rPr lang="en-US" sz="1650" dirty="0" err="1"/>
              <a:t>dalam</a:t>
            </a:r>
            <a:r>
              <a:rPr lang="en-US" sz="1650" dirty="0"/>
              <a:t> format table-table yang </a:t>
            </a:r>
            <a:r>
              <a:rPr lang="en-US" sz="1650" dirty="0" err="1"/>
              <a:t>saling</a:t>
            </a:r>
            <a:r>
              <a:rPr lang="en-US" sz="1650" dirty="0"/>
              <a:t> </a:t>
            </a:r>
            <a:r>
              <a:rPr lang="en-US" sz="1650" dirty="0" err="1"/>
              <a:t>berelasi</a:t>
            </a:r>
            <a:r>
              <a:rPr lang="en-US" sz="1650" dirty="0"/>
              <a:t>/</a:t>
            </a:r>
            <a:r>
              <a:rPr lang="en-US" sz="1650" dirty="0" err="1"/>
              <a:t>hubungan</a:t>
            </a:r>
            <a:r>
              <a:rPr lang="en-US" sz="1650" dirty="0"/>
              <a:t> (</a:t>
            </a:r>
            <a:r>
              <a:rPr lang="en-US" sz="1650" dirty="0" err="1"/>
              <a:t>biasa</a:t>
            </a:r>
            <a:r>
              <a:rPr lang="en-US" sz="1650" dirty="0"/>
              <a:t> </a:t>
            </a:r>
            <a:r>
              <a:rPr lang="en-US" sz="1650" dirty="0" err="1"/>
              <a:t>disebut</a:t>
            </a:r>
            <a:r>
              <a:rPr lang="en-US" sz="1650" dirty="0"/>
              <a:t> relational database).</a:t>
            </a:r>
            <a:br>
              <a:rPr lang="en-US" sz="1650" dirty="0"/>
            </a:br>
            <a:r>
              <a:rPr lang="en-US" sz="1650" dirty="0"/>
              <a:t>- </a:t>
            </a:r>
            <a:r>
              <a:rPr lang="en-US" sz="1650" dirty="0" err="1"/>
              <a:t>Berbentuk</a:t>
            </a:r>
            <a:r>
              <a:rPr lang="en-US" sz="1650" dirty="0"/>
              <a:t> </a:t>
            </a:r>
            <a:r>
              <a:rPr lang="en-US" sz="1650" dirty="0" err="1"/>
              <a:t>numerik</a:t>
            </a:r>
            <a:r>
              <a:rPr lang="en-US" sz="1650" dirty="0"/>
              <a:t>, </a:t>
            </a:r>
            <a:r>
              <a:rPr lang="en-US" sz="1650" dirty="0" err="1"/>
              <a:t>atau</a:t>
            </a:r>
            <a:r>
              <a:rPr lang="en-US" sz="1650" dirty="0"/>
              <a:t> </a:t>
            </a:r>
            <a:r>
              <a:rPr lang="en-US" sz="1650" dirty="0" err="1"/>
              <a:t>kategorik</a:t>
            </a:r>
            <a:r>
              <a:rPr lang="en-US" sz="1650" dirty="0"/>
              <a:t> yang </a:t>
            </a:r>
            <a:r>
              <a:rPr lang="en-US" sz="1650" dirty="0" err="1"/>
              <a:t>dapat</a:t>
            </a:r>
            <a:r>
              <a:rPr lang="en-US" sz="1650" dirty="0"/>
              <a:t> di “encode” </a:t>
            </a:r>
            <a:r>
              <a:rPr lang="en-US" sz="1650" dirty="0" err="1"/>
              <a:t>dengan</a:t>
            </a:r>
            <a:r>
              <a:rPr lang="en-US" sz="1650" dirty="0"/>
              <a:t> </a:t>
            </a:r>
            <a:r>
              <a:rPr lang="en-US" sz="1650" dirty="0" err="1"/>
              <a:t>mudah</a:t>
            </a:r>
            <a:r>
              <a:rPr lang="en-US" sz="1650" dirty="0"/>
              <a:t> </a:t>
            </a:r>
            <a:r>
              <a:rPr lang="en-US" sz="1650" dirty="0" err="1"/>
              <a:t>melalui</a:t>
            </a:r>
            <a:r>
              <a:rPr lang="en-US" sz="1650" dirty="0"/>
              <a:t> </a:t>
            </a:r>
            <a:r>
              <a:rPr lang="en-US" sz="1650" dirty="0" err="1"/>
              <a:t>pemasangan</a:t>
            </a:r>
            <a:r>
              <a:rPr lang="en-US" sz="1650" dirty="0"/>
              <a:t> </a:t>
            </a:r>
            <a:r>
              <a:rPr lang="en-US" sz="1650" dirty="0" err="1"/>
              <a:t>satu-satu</a:t>
            </a:r>
            <a:r>
              <a:rPr lang="en-US" sz="1650" dirty="0"/>
              <a:t>. </a:t>
            </a:r>
            <a:r>
              <a:rPr lang="en-US" sz="1650" dirty="0" err="1"/>
              <a:t>Misal</a:t>
            </a:r>
            <a:r>
              <a:rPr lang="en-US" sz="1650" dirty="0"/>
              <a:t> Pria:1, dan Wanita:0.</a:t>
            </a:r>
          </a:p>
          <a:p>
            <a:r>
              <a:rPr lang="en-US" sz="1650" b="1" dirty="0">
                <a:solidFill>
                  <a:srgbClr val="060BC6"/>
                </a:solidFill>
              </a:rPr>
              <a:t>Data </a:t>
            </a:r>
            <a:r>
              <a:rPr lang="en-US" sz="1650" b="1" dirty="0" err="1">
                <a:solidFill>
                  <a:srgbClr val="060BC6"/>
                </a:solidFill>
              </a:rPr>
              <a:t>Tidak</a:t>
            </a:r>
            <a:r>
              <a:rPr lang="en-US" sz="1650" b="1" dirty="0">
                <a:solidFill>
                  <a:srgbClr val="060BC6"/>
                </a:solidFill>
              </a:rPr>
              <a:t> </a:t>
            </a:r>
            <a:r>
              <a:rPr lang="en-US" sz="1650" b="1" dirty="0" err="1">
                <a:solidFill>
                  <a:srgbClr val="060BC6"/>
                </a:solidFill>
              </a:rPr>
              <a:t>Terstruktur</a:t>
            </a:r>
            <a:r>
              <a:rPr lang="en-US" sz="1650" b="1" dirty="0">
                <a:solidFill>
                  <a:srgbClr val="060BC6"/>
                </a:solidFill>
              </a:rPr>
              <a:t> </a:t>
            </a:r>
            <a:r>
              <a:rPr lang="en-US" sz="1650" dirty="0" err="1"/>
              <a:t>adalah</a:t>
            </a:r>
            <a:r>
              <a:rPr lang="en-US" sz="1650" dirty="0"/>
              <a:t> </a:t>
            </a:r>
            <a:r>
              <a:rPr lang="en-US" sz="1650" dirty="0" err="1"/>
              <a:t>negasi</a:t>
            </a:r>
            <a:r>
              <a:rPr lang="en-US" sz="1650" dirty="0"/>
              <a:t> </a:t>
            </a:r>
            <a:r>
              <a:rPr lang="en-US" sz="1650" dirty="0" err="1"/>
              <a:t>dari</a:t>
            </a:r>
            <a:r>
              <a:rPr lang="en-US" sz="1650" dirty="0"/>
              <a:t> </a:t>
            </a:r>
            <a:r>
              <a:rPr lang="en-US" sz="1650" dirty="0" err="1"/>
              <a:t>definisi</a:t>
            </a:r>
            <a:r>
              <a:rPr lang="en-US" sz="1650" dirty="0"/>
              <a:t> </a:t>
            </a:r>
            <a:r>
              <a:rPr lang="en-US" sz="1650" dirty="0" err="1"/>
              <a:t>diatas</a:t>
            </a:r>
            <a:r>
              <a:rPr lang="en-US" sz="1650" dirty="0"/>
              <a:t>.</a:t>
            </a:r>
            <a:endParaRPr lang="id-ID" sz="1650" dirty="0"/>
          </a:p>
        </p:txBody>
      </p:sp>
    </p:spTree>
    <p:extLst>
      <p:ext uri="{BB962C8B-B14F-4D97-AF65-F5344CB8AC3E}">
        <p14:creationId xmlns:p14="http://schemas.microsoft.com/office/powerpoint/2010/main" val="1072357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9B25-351F-4C05-95D6-3777F97A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67" y="886104"/>
            <a:ext cx="3784599" cy="648480"/>
          </a:xfrm>
        </p:spPr>
        <p:txBody>
          <a:bodyPr>
            <a:normAutofit/>
          </a:bodyPr>
          <a:lstStyle/>
          <a:p>
            <a:r>
              <a:rPr lang="en-US" sz="40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Text Data</a:t>
            </a:r>
            <a:endParaRPr lang="id-ID" sz="40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6E46B-5065-4857-A752-9403B84F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CDD206-94A0-41FB-82A1-A0A79BF22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71" t="30427" r="13225"/>
          <a:stretch/>
        </p:blipFill>
        <p:spPr>
          <a:xfrm>
            <a:off x="28184" y="1509715"/>
            <a:ext cx="6773334" cy="4462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EE193E-60C7-4B34-A3F2-497B6366E1AA}"/>
              </a:ext>
            </a:extLst>
          </p:cNvPr>
          <p:cNvSpPr txBox="1"/>
          <p:nvPr/>
        </p:nvSpPr>
        <p:spPr>
          <a:xfrm>
            <a:off x="2650066" y="5579186"/>
            <a:ext cx="625686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id-ID" sz="1350" b="0" dirty="0">
                <a:solidFill>
                  <a:srgbClr val="060BC6"/>
                </a:solidFill>
                <a:latin typeface="Calibri"/>
                <a:ea typeface="+mn-ea"/>
              </a:rPr>
              <a:t>https://docplayer.net/10457944-Tutorial-big-data-algorithms-and-applications-under-hadoop-kunpeng-zhang-siddhartha-bhattacharyya.html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5AAA2-4A2A-479F-93AB-C5A3E1E7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264" y="2273167"/>
            <a:ext cx="2878001" cy="1826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3F84CE-B27D-4F1C-9229-62E7FBC0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95" y="3778526"/>
            <a:ext cx="2014538" cy="16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9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Review </a:t>
            </a:r>
            <a:r>
              <a:rPr lang="en-AU">
                <a:solidFill>
                  <a:schemeClr val="tx1"/>
                </a:solidFill>
              </a:rPr>
              <a:t>– Week 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3995936" y="1600200"/>
            <a:ext cx="5148064" cy="5141168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b="1"/>
              <a:t>What is Data Mining? </a:t>
            </a:r>
          </a:p>
          <a:p>
            <a:pPr eaLnBrk="1" hangingPunct="1">
              <a:lnSpc>
                <a:spcPct val="150000"/>
              </a:lnSpc>
            </a:pPr>
            <a:r>
              <a:rPr lang="en-US" b="1"/>
              <a:t> What is the difference with statistics</a:t>
            </a:r>
            <a:endParaRPr lang="en-US" b="1" dirty="0"/>
          </a:p>
          <a:p>
            <a:pPr eaLnBrk="1" hangingPunct="1">
              <a:lnSpc>
                <a:spcPct val="150000"/>
              </a:lnSpc>
            </a:pPr>
            <a:r>
              <a:rPr lang="en-US" b="1"/>
              <a:t> Why do we beed Data Mining </a:t>
            </a:r>
          </a:p>
          <a:p>
            <a:pPr eaLnBrk="1" hangingPunct="1">
              <a:lnSpc>
                <a:spcPct val="150000"/>
              </a:lnSpc>
            </a:pPr>
            <a:r>
              <a:rPr lang="en-US" b="1"/>
              <a:t> What are the challenges?</a:t>
            </a:r>
            <a:endParaRPr lang="en-US" b="1" dirty="0"/>
          </a:p>
        </p:txBody>
      </p:sp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2BA50A0B-807A-4515-A100-C9879EA9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156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9B25-351F-4C05-95D6-3777F97A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205" y="676222"/>
            <a:ext cx="4487333" cy="994172"/>
          </a:xfrm>
        </p:spPr>
        <p:txBody>
          <a:bodyPr/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Text Representations</a:t>
            </a:r>
            <a:endParaRPr lang="id-ID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32AB0-2AB2-4F17-BECF-A5DD56B4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B76E9-73DA-435C-98AA-3B0BB96E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6" y="1489001"/>
            <a:ext cx="5200250" cy="1755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E362A-1FC9-4108-88AA-995711772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66" y="3346450"/>
            <a:ext cx="4296834" cy="26543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8AC3A9-8987-49B0-87F7-5478E2FA46A6}"/>
              </a:ext>
            </a:extLst>
          </p:cNvPr>
          <p:cNvSpPr txBox="1">
            <a:spLocks/>
          </p:cNvSpPr>
          <p:nvPr/>
        </p:nvSpPr>
        <p:spPr>
          <a:xfrm>
            <a:off x="573744" y="3166526"/>
            <a:ext cx="3683000" cy="49708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 fontAlgn="auto">
              <a:spcAft>
                <a:spcPts val="0"/>
              </a:spcAft>
            </a:pPr>
            <a:r>
              <a:rPr lang="en-US" sz="270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/>
              </a:rPr>
              <a:t>Vector Space Model</a:t>
            </a:r>
            <a:endParaRPr lang="id-ID" sz="270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4E5B7F-F6C6-4BC8-85A0-1E4A6D673A6B}"/>
              </a:ext>
            </a:extLst>
          </p:cNvPr>
          <p:cNvSpPr txBox="1">
            <a:spLocks/>
          </p:cNvSpPr>
          <p:nvPr/>
        </p:nvSpPr>
        <p:spPr>
          <a:xfrm>
            <a:off x="5672667" y="2669440"/>
            <a:ext cx="3230032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 fontAlgn="auto">
              <a:spcAft>
                <a:spcPts val="0"/>
              </a:spcAft>
            </a:pPr>
            <a:r>
              <a:rPr lang="en-US" sz="270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/>
              </a:rPr>
              <a:t>Word Embeddings</a:t>
            </a:r>
            <a:endParaRPr lang="id-ID" sz="270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D9372B-F405-4FD0-A7F7-85A7CDFF9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03" y="3589300"/>
            <a:ext cx="3512235" cy="24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6C36-AEB7-47C9-BA33-CF2ED766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61" y="919971"/>
            <a:ext cx="4620683" cy="994172"/>
          </a:xfrm>
        </p:spPr>
        <p:txBody>
          <a:bodyPr/>
          <a:lstStyle/>
          <a:p>
            <a:r>
              <a:rPr lang="id-ID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Graph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/Network</a:t>
            </a:r>
            <a:r>
              <a:rPr lang="id-ID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Data</a:t>
            </a:r>
          </a:p>
        </p:txBody>
      </p:sp>
      <p:pic>
        <p:nvPicPr>
          <p:cNvPr id="35842" name="Picture 2" descr="SocMed_Graph">
            <a:extLst>
              <a:ext uri="{FF2B5EF4-FFF2-40B4-BE49-F238E27FC236}">
                <a16:creationId xmlns:a16="http://schemas.microsoft.com/office/drawing/2014/main" id="{4F401655-0208-4738-8AD8-E11268FC4C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35151"/>
            <a:ext cx="5554133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731A10-31B4-4957-A7E2-69F29CADA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40C57-752B-4BC0-986F-D0DB98A8C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182" y="2198496"/>
            <a:ext cx="2475092" cy="18302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10844D0-B581-42B0-A7BE-44E2F35CF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9879" y="3744384"/>
            <a:ext cx="3623075" cy="22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74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graph data matrix">
            <a:extLst>
              <a:ext uri="{FF2B5EF4-FFF2-40B4-BE49-F238E27FC236}">
                <a16:creationId xmlns:a16="http://schemas.microsoft.com/office/drawing/2014/main" id="{413EDFA9-E1F9-4B97-BDC0-E6031E48F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67" y="3907357"/>
            <a:ext cx="4906432" cy="20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D86C36-AEB7-47C9-BA33-CF2ED766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6271"/>
            <a:ext cx="6519333" cy="994172"/>
          </a:xfrm>
        </p:spPr>
        <p:txBody>
          <a:bodyPr>
            <a:noAutofit/>
          </a:bodyPr>
          <a:lstStyle/>
          <a:p>
            <a:r>
              <a:rPr lang="id-ID" sz="36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Graph</a:t>
            </a:r>
            <a:r>
              <a:rPr lang="id-ID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Data</a:t>
            </a:r>
            <a:r>
              <a:rPr 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Representation</a:t>
            </a:r>
            <a:endParaRPr lang="id-ID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6866" name="Picture 2" descr="Image result for graph data matrix">
            <a:extLst>
              <a:ext uri="{FF2B5EF4-FFF2-40B4-BE49-F238E27FC236}">
                <a16:creationId xmlns:a16="http://schemas.microsoft.com/office/drawing/2014/main" id="{8D05E795-5250-48A9-8F44-1B3E11D9E1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" y="2103212"/>
            <a:ext cx="5097923" cy="199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7D60B-4473-4D5F-8887-825167E3F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33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9B25-351F-4C05-95D6-3777F97A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851" y="676222"/>
            <a:ext cx="4790017" cy="994172"/>
          </a:xfrm>
        </p:spPr>
        <p:txBody>
          <a:bodyPr>
            <a:normAutofit/>
          </a:bodyPr>
          <a:lstStyle/>
          <a:p>
            <a:r>
              <a:rPr lang="en-US" sz="4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Images &amp; Video</a:t>
            </a:r>
            <a:endParaRPr lang="id-ID" sz="45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17B19-15F8-41C2-B06B-6C7F641B4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2EA57-0DAC-47E5-8E3C-6A3014BD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" y="3708648"/>
            <a:ext cx="4514330" cy="2263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CB88A4-14D8-42DC-894D-834DD5AA6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34" y="2652183"/>
            <a:ext cx="4318000" cy="323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614946-79A0-4F38-92DA-8EFAEC6935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24"/>
          <a:stretch/>
        </p:blipFill>
        <p:spPr>
          <a:xfrm>
            <a:off x="84667" y="1422647"/>
            <a:ext cx="2679832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2BDE7F-1335-48EF-9FAE-E263133DA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982" y="1670393"/>
            <a:ext cx="2734440" cy="19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2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9B25-351F-4C05-95D6-3777F97A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49" y="993379"/>
            <a:ext cx="6601883" cy="994172"/>
          </a:xfrm>
        </p:spPr>
        <p:txBody>
          <a:bodyPr/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 Representation – Image(s)</a:t>
            </a:r>
            <a:endParaRPr lang="id-ID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4034" name="Picture 2" descr="Image result for images data representation">
            <a:extLst>
              <a:ext uri="{FF2B5EF4-FFF2-40B4-BE49-F238E27FC236}">
                <a16:creationId xmlns:a16="http://schemas.microsoft.com/office/drawing/2014/main" id="{B42CD3FA-AA98-4BC3-A3ED-2F1A3B89EA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5" y="1938123"/>
            <a:ext cx="5193413" cy="29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4E72C-2378-4907-AF6C-E2EB24EAA534}"/>
              </a:ext>
            </a:extLst>
          </p:cNvPr>
          <p:cNvSpPr txBox="1"/>
          <p:nvPr/>
        </p:nvSpPr>
        <p:spPr>
          <a:xfrm>
            <a:off x="5431235" y="3948713"/>
            <a:ext cx="4207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6858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black"/>
                </a:solidFill>
                <a:latin typeface="Calibri"/>
                <a:ea typeface="+mn-ea"/>
              </a:rPr>
              <a:t>Colour</a:t>
            </a:r>
            <a:r>
              <a:rPr lang="en-US" sz="2400" dirty="0">
                <a:solidFill>
                  <a:prstClr val="black"/>
                </a:solidFill>
                <a:latin typeface="Calibri"/>
                <a:ea typeface="+mn-ea"/>
              </a:rPr>
              <a:t>?</a:t>
            </a:r>
          </a:p>
          <a:p>
            <a:pPr marL="342900" indent="-342900" algn="l" defTabSz="6858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black"/>
                </a:solidFill>
                <a:latin typeface="Calibri"/>
                <a:ea typeface="+mn-ea"/>
              </a:rPr>
              <a:t>Image”s</a:t>
            </a:r>
            <a:r>
              <a:rPr lang="en-US" sz="2400" dirty="0">
                <a:solidFill>
                  <a:prstClr val="black"/>
                </a:solidFill>
                <a:latin typeface="Calibri"/>
                <a:ea typeface="+mn-ea"/>
              </a:rPr>
              <a:t>”? </a:t>
            </a:r>
          </a:p>
          <a:p>
            <a:pPr marL="342900" indent="-342900" algn="l" defTabSz="6858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+mn-ea"/>
              </a:rPr>
              <a:t>Compact representation?</a:t>
            </a:r>
          </a:p>
          <a:p>
            <a:pPr marL="342900" indent="-342900" algn="l" defTabSz="6858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+mn-ea"/>
              </a:rPr>
              <a:t>Segmentation</a:t>
            </a:r>
          </a:p>
          <a:p>
            <a:pPr marL="342900" indent="-342900" algn="l" defTabSz="6858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+mn-ea"/>
              </a:rPr>
              <a:t>Feature Extraction</a:t>
            </a:r>
            <a:endParaRPr lang="en-US" sz="2400" dirty="0">
              <a:solidFill>
                <a:srgbClr val="060BC6"/>
              </a:solidFill>
              <a:latin typeface="Calibri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17B19-15F8-41C2-B06B-6C7F641B4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42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E705-A12C-42AE-9CC9-A8DBF2D2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984" y="857249"/>
            <a:ext cx="4197350" cy="677677"/>
          </a:xfrm>
        </p:spPr>
        <p:txBody>
          <a:bodyPr>
            <a:normAutofit fontScale="90000"/>
          </a:bodyPr>
          <a:lstStyle/>
          <a:p>
            <a:r>
              <a:rPr lang="en-US" sz="45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Tipe</a:t>
            </a:r>
            <a:r>
              <a:rPr lang="en-US" sz="4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Data Lain</a:t>
            </a:r>
            <a:endParaRPr lang="id-ID" sz="45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938" name="Picture 2" descr="Associative Rule Analysis (Market basket Analysis) dan MicroArray Gene Expression Data.">
            <a:extLst>
              <a:ext uri="{FF2B5EF4-FFF2-40B4-BE49-F238E27FC236}">
                <a16:creationId xmlns:a16="http://schemas.microsoft.com/office/drawing/2014/main" id="{7D66C016-B113-4CA2-824E-605B1B7BAF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" y="1503695"/>
            <a:ext cx="3858016" cy="44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9E4A8A-02B9-4104-BDE9-3086FBF6F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DEA5E-8CD2-4E3F-9677-56BEB9F95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4"/>
          <a:stretch/>
        </p:blipFill>
        <p:spPr>
          <a:xfrm>
            <a:off x="6324071" y="4227145"/>
            <a:ext cx="2775876" cy="1718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8A440-5B17-4257-AB5B-8B7595C19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209" y="2495531"/>
            <a:ext cx="3614738" cy="180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584D1-C28B-4465-9982-3B6843EE4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95" t="35720" r="13414" b="27407"/>
          <a:stretch/>
        </p:blipFill>
        <p:spPr>
          <a:xfrm>
            <a:off x="3886200" y="4447117"/>
            <a:ext cx="2437871" cy="1498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51BB71-BFF4-412B-BA5E-3649DD665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199" y="2128993"/>
            <a:ext cx="1889132" cy="10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2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195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-215396" y="1268865"/>
            <a:ext cx="6858000" cy="3554819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500" kern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Bagaimana Data ini digunakan di Model/Algoritma Machine Learning/Data Science?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ABEA48-35CB-4ED5-9A1F-9528BC3E4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" y="886104"/>
            <a:ext cx="1436021" cy="287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4302A4-5BD1-4D14-9827-68AD593B6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1" y="4105069"/>
            <a:ext cx="4182533" cy="18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28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C42A-1756-47D2-9E2A-576911F6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Variabel target (</a:t>
            </a:r>
            <a:r>
              <a:rPr lang="id-ID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dependent</a:t>
            </a:r>
            <a:r>
              <a:rPr lang="id-ID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</a:t>
            </a:r>
            <a:r>
              <a:rPr lang="id-ID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d-ID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prediktor</a:t>
            </a:r>
            <a:r>
              <a:rPr lang="id-ID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</a:t>
            </a:r>
            <a:r>
              <a:rPr lang="id-ID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independent</a:t>
            </a:r>
            <a:r>
              <a:rPr lang="id-ID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8194" name="Picture 2" descr="Perbedaan Variabel target dan Prediktor">
            <a:extLst>
              <a:ext uri="{FF2B5EF4-FFF2-40B4-BE49-F238E27FC236}">
                <a16:creationId xmlns:a16="http://schemas.microsoft.com/office/drawing/2014/main" id="{3C93B94E-4B52-478D-9CED-41847E5E11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2" y="2350672"/>
            <a:ext cx="5293009" cy="354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9C1F65-7B85-4385-A2B6-070B4DDA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438" y="2193511"/>
            <a:ext cx="3265650" cy="22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067E6-3E87-424C-AEEB-5A07F7D12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5" y="1199339"/>
            <a:ext cx="5986209" cy="994172"/>
          </a:xfrm>
        </p:spPr>
        <p:txBody>
          <a:bodyPr>
            <a:normAutofit fontScale="90000"/>
          </a:bodyPr>
          <a:lstStyle/>
          <a:p>
            <a:r>
              <a:rPr lang="id-ID" b="1" dirty="0"/>
              <a:t>Metode </a:t>
            </a:r>
            <a:r>
              <a:rPr lang="id-ID" b="1" dirty="0" err="1"/>
              <a:t>Interdependence</a:t>
            </a:r>
            <a:r>
              <a:rPr lang="id-ID" b="1" dirty="0"/>
              <a:t> </a:t>
            </a:r>
            <a:r>
              <a:rPr lang="en-US" b="1" dirty="0"/>
              <a:t>&amp;</a:t>
            </a:r>
            <a:r>
              <a:rPr lang="id-ID" b="1" dirty="0"/>
              <a:t> </a:t>
            </a:r>
            <a:r>
              <a:rPr lang="id-ID" b="1" dirty="0" err="1"/>
              <a:t>Dependence</a:t>
            </a:r>
            <a:endParaRPr lang="id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036B-E492-4723-B289-4360D2173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15" y="2498792"/>
            <a:ext cx="5291253" cy="3371850"/>
          </a:xfrm>
        </p:spPr>
        <p:txBody>
          <a:bodyPr>
            <a:normAutofit lnSpcReduction="10000"/>
          </a:bodyPr>
          <a:lstStyle/>
          <a:p>
            <a:r>
              <a:rPr lang="id-ID" b="1" u="sng" dirty="0" err="1"/>
              <a:t>Interdependence</a:t>
            </a:r>
            <a:r>
              <a:rPr lang="id-ID" b="1" u="sng" dirty="0"/>
              <a:t> </a:t>
            </a:r>
            <a:r>
              <a:rPr lang="id-ID" b="1" u="sng" dirty="0" err="1"/>
              <a:t>Methods</a:t>
            </a:r>
            <a:r>
              <a:rPr lang="id-ID" dirty="0"/>
              <a:t>: Model-model statistika </a:t>
            </a:r>
            <a:r>
              <a:rPr lang="id-ID" dirty="0" err="1"/>
              <a:t>dimana</a:t>
            </a:r>
            <a:r>
              <a:rPr lang="id-ID" dirty="0"/>
              <a:t> tidak ada dugaan suatu </a:t>
            </a:r>
            <a:r>
              <a:rPr lang="id-ID" dirty="0" err="1"/>
              <a:t>variable</a:t>
            </a:r>
            <a:r>
              <a:rPr lang="id-ID" dirty="0"/>
              <a:t> dipengaruhi/memengaruhi variabel yang lain (tidak ada konsep target/</a:t>
            </a:r>
            <a:r>
              <a:rPr lang="id-ID" dirty="0" err="1"/>
              <a:t>prediktor</a:t>
            </a:r>
            <a:r>
              <a:rPr lang="id-ID" dirty="0"/>
              <a:t>).</a:t>
            </a:r>
            <a:br>
              <a:rPr lang="id-ID" dirty="0"/>
            </a:br>
            <a:r>
              <a:rPr lang="id-ID" dirty="0"/>
              <a:t>Contoh: Analisis </a:t>
            </a:r>
            <a:r>
              <a:rPr lang="id-ID" dirty="0" err="1"/>
              <a:t>cluster</a:t>
            </a:r>
            <a:r>
              <a:rPr lang="id-ID" dirty="0"/>
              <a:t> (pengelompokan), </a:t>
            </a:r>
            <a:r>
              <a:rPr lang="id-ID" i="1" dirty="0" err="1"/>
              <a:t>principal</a:t>
            </a:r>
            <a:r>
              <a:rPr lang="id-ID" i="1" dirty="0"/>
              <a:t> </a:t>
            </a:r>
            <a:r>
              <a:rPr lang="id-ID" i="1" dirty="0" err="1"/>
              <a:t>component</a:t>
            </a:r>
            <a:r>
              <a:rPr lang="id-ID" i="1" dirty="0"/>
              <a:t> </a:t>
            </a:r>
            <a:r>
              <a:rPr lang="id-ID" i="1" dirty="0" err="1"/>
              <a:t>analysis</a:t>
            </a:r>
            <a:r>
              <a:rPr lang="id-ID" dirty="0"/>
              <a:t> (PCA).</a:t>
            </a:r>
          </a:p>
          <a:p>
            <a:r>
              <a:rPr lang="id-ID" b="1" u="sng" dirty="0" err="1"/>
              <a:t>Dependence</a:t>
            </a:r>
            <a:r>
              <a:rPr lang="id-ID" b="1" u="sng" dirty="0"/>
              <a:t> </a:t>
            </a:r>
            <a:r>
              <a:rPr lang="id-ID" b="1" u="sng" dirty="0" err="1"/>
              <a:t>Methods</a:t>
            </a:r>
            <a:r>
              <a:rPr lang="id-ID" dirty="0"/>
              <a:t>: Model-model statistika </a:t>
            </a:r>
            <a:r>
              <a:rPr lang="id-ID" dirty="0" err="1"/>
              <a:t>dimana</a:t>
            </a:r>
            <a:r>
              <a:rPr lang="id-ID" dirty="0"/>
              <a:t> sebagian variabel diduga memengaruhi/dipengaruhi variabel yang lain.</a:t>
            </a:r>
            <a:br>
              <a:rPr lang="id-ID" dirty="0"/>
            </a:br>
            <a:r>
              <a:rPr lang="id-ID" dirty="0"/>
              <a:t>Contoh: Regresi, klasifikasi </a:t>
            </a:r>
            <a:r>
              <a:rPr lang="id-ID" i="1" dirty="0"/>
              <a:t>(SVM/</a:t>
            </a:r>
            <a:r>
              <a:rPr lang="id-ID" i="1" dirty="0" err="1"/>
              <a:t>Decision</a:t>
            </a:r>
            <a:r>
              <a:rPr lang="id-ID" i="1" dirty="0"/>
              <a:t> Tree/neural </a:t>
            </a:r>
            <a:r>
              <a:rPr lang="id-ID" i="1" dirty="0" err="1"/>
              <a:t>network</a:t>
            </a:r>
            <a:r>
              <a:rPr lang="id-ID" i="1" dirty="0"/>
              <a:t>)</a:t>
            </a:r>
            <a:r>
              <a:rPr lang="id-ID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E2752-7E0C-4EC6-A685-E7B52E97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854" y="2498792"/>
            <a:ext cx="3545732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70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93CCD8-7CE5-4690-B878-E6953097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093"/>
            <a:ext cx="9144000" cy="4530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ADAB93-BF8B-4720-B7CC-B49F3F074F5D}"/>
              </a:ext>
            </a:extLst>
          </p:cNvPr>
          <p:cNvSpPr/>
          <p:nvPr/>
        </p:nvSpPr>
        <p:spPr>
          <a:xfrm>
            <a:off x="167802" y="4058866"/>
            <a:ext cx="3852154" cy="1941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0266A6-BACE-494D-9741-B3A18DF2A33B}"/>
              </a:ext>
            </a:extLst>
          </p:cNvPr>
          <p:cNvGrpSpPr/>
          <p:nvPr/>
        </p:nvGrpSpPr>
        <p:grpSpPr>
          <a:xfrm>
            <a:off x="0" y="1105306"/>
            <a:ext cx="4195053" cy="3005846"/>
            <a:chOff x="0" y="330741"/>
            <a:chExt cx="5593404" cy="40077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0376A5-1146-45F4-B4FB-291B5D8C7F13}"/>
                </a:ext>
              </a:extLst>
            </p:cNvPr>
            <p:cNvSpPr/>
            <p:nvPr/>
          </p:nvSpPr>
          <p:spPr>
            <a:xfrm>
              <a:off x="0" y="330741"/>
              <a:ext cx="4902740" cy="4007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F6FFA5-2080-4671-9C21-9ABB3E1665A1}"/>
                </a:ext>
              </a:extLst>
            </p:cNvPr>
            <p:cNvSpPr/>
            <p:nvPr/>
          </p:nvSpPr>
          <p:spPr>
            <a:xfrm>
              <a:off x="457200" y="1235413"/>
              <a:ext cx="5136204" cy="1536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700"/>
            </a:p>
          </p:txBody>
        </p:sp>
      </p:grpSp>
    </p:spTree>
    <p:extLst>
      <p:ext uri="{BB962C8B-B14F-4D97-AF65-F5344CB8AC3E}">
        <p14:creationId xmlns:p14="http://schemas.microsoft.com/office/powerpoint/2010/main" val="113624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120"/>
            <a:ext cx="91440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3568" y="620688"/>
            <a:ext cx="80648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cap="all" dirty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Data Mining Process</a:t>
            </a:r>
          </a:p>
        </p:txBody>
      </p:sp>
      <p:pic>
        <p:nvPicPr>
          <p:cNvPr id="3074" name="Picture 2" descr="Image result for process cartoon">
            <a:extLst>
              <a:ext uri="{FF2B5EF4-FFF2-40B4-BE49-F238E27FC236}">
                <a16:creationId xmlns:a16="http://schemas.microsoft.com/office/drawing/2014/main" id="{21B9B1B7-0C08-4E0E-B99E-4226761B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60120"/>
            <a:ext cx="5544616" cy="384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C9E629-9C86-4AD2-A012-B92EF47F46D5}"/>
              </a:ext>
            </a:extLst>
          </p:cNvPr>
          <p:cNvSpPr/>
          <p:nvPr/>
        </p:nvSpPr>
        <p:spPr>
          <a:xfrm>
            <a:off x="3635896" y="584777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200" dirty="0">
                <a:solidFill>
                  <a:schemeClr val="tx1"/>
                </a:solidFill>
              </a:rPr>
              <a:t>https://henrykotula.com/2017/05/23/cartoon-change-implementation-process/</a:t>
            </a:r>
          </a:p>
        </p:txBody>
      </p:sp>
    </p:spTree>
    <p:extLst>
      <p:ext uri="{BB962C8B-B14F-4D97-AF65-F5344CB8AC3E}">
        <p14:creationId xmlns:p14="http://schemas.microsoft.com/office/powerpoint/2010/main" val="221008741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0D00D-6E6A-4C5D-B4F9-21EEC112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027" y="2933481"/>
            <a:ext cx="2093261" cy="272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EA12C-F44B-4D5A-9BA8-AFDD1680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896" y="2933481"/>
            <a:ext cx="2080034" cy="266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6C1C3-74BC-4BC3-AB19-28E32B0E7A1B}"/>
              </a:ext>
            </a:extLst>
          </p:cNvPr>
          <p:cNvSpPr txBox="1"/>
          <p:nvPr/>
        </p:nvSpPr>
        <p:spPr>
          <a:xfrm>
            <a:off x="5634912" y="5700668"/>
            <a:ext cx="27559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500" dirty="0"/>
              <a:t>https://datavizcatalogue.com/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BBF9E-3F02-47BC-A2F7-33329E46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" y="1684638"/>
            <a:ext cx="4782670" cy="3715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E41112-B7F8-4EB3-8FCC-5FC128211AB8}"/>
              </a:ext>
            </a:extLst>
          </p:cNvPr>
          <p:cNvSpPr txBox="1"/>
          <p:nvPr/>
        </p:nvSpPr>
        <p:spPr>
          <a:xfrm>
            <a:off x="184300" y="5400585"/>
            <a:ext cx="45707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500" dirty="0"/>
              <a:t>https://id.pinterest.com/pin/450219293993313182/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820411E-BDC6-4CAF-85EF-D890C1830BCF}"/>
              </a:ext>
            </a:extLst>
          </p:cNvPr>
          <p:cNvSpPr txBox="1">
            <a:spLocks noChangeArrowheads="1"/>
          </p:cNvSpPr>
          <p:nvPr/>
        </p:nvSpPr>
        <p:spPr>
          <a:xfrm>
            <a:off x="355654" y="1157333"/>
            <a:ext cx="3180923" cy="766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4500" b="1" dirty="0" err="1">
                <a:solidFill>
                  <a:srgbClr val="060BC6"/>
                </a:solidFill>
              </a:rPr>
              <a:t>Visualisasi</a:t>
            </a:r>
            <a:endParaRPr lang="en-US" altLang="en-US" sz="4500" b="1" i="1" dirty="0">
              <a:solidFill>
                <a:srgbClr val="060B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80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DFFB-3B91-4F28-BC83-D129EF2C7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5" y="1199339"/>
            <a:ext cx="5480942" cy="994172"/>
          </a:xfrm>
        </p:spPr>
        <p:txBody>
          <a:bodyPr>
            <a:normAutofit fontScale="90000"/>
          </a:bodyPr>
          <a:lstStyle/>
          <a:p>
            <a:r>
              <a:rPr lang="id-ID" b="1" dirty="0" err="1">
                <a:solidFill>
                  <a:srgbClr val="060BC6"/>
                </a:solidFill>
              </a:rPr>
              <a:t>Univariate</a:t>
            </a:r>
            <a:r>
              <a:rPr lang="id-ID" b="1" dirty="0">
                <a:solidFill>
                  <a:srgbClr val="060BC6"/>
                </a:solidFill>
              </a:rPr>
              <a:t>/</a:t>
            </a:r>
            <a:r>
              <a:rPr lang="id-ID" b="1" dirty="0" err="1">
                <a:solidFill>
                  <a:srgbClr val="060BC6"/>
                </a:solidFill>
              </a:rPr>
              <a:t>Bivariate</a:t>
            </a:r>
            <a:r>
              <a:rPr lang="id-ID" b="1" dirty="0">
                <a:solidFill>
                  <a:srgbClr val="060BC6"/>
                </a:solidFill>
              </a:rPr>
              <a:t> Data – </a:t>
            </a:r>
            <a:r>
              <a:rPr lang="id-ID" b="1" dirty="0" err="1">
                <a:solidFill>
                  <a:srgbClr val="060BC6"/>
                </a:solidFill>
              </a:rPr>
              <a:t>Interdependence</a:t>
            </a:r>
            <a:endParaRPr lang="id-ID" b="1" dirty="0">
              <a:solidFill>
                <a:srgbClr val="060BC6"/>
              </a:solidFill>
            </a:endParaRPr>
          </a:p>
        </p:txBody>
      </p:sp>
      <p:pic>
        <p:nvPicPr>
          <p:cNvPr id="10242" name="Picture 2" descr="Univariate-Bivariate Interdepndence Analysis.">
            <a:extLst>
              <a:ext uri="{FF2B5EF4-FFF2-40B4-BE49-F238E27FC236}">
                <a16:creationId xmlns:a16="http://schemas.microsoft.com/office/drawing/2014/main" id="{972787FF-7597-4AC0-B036-602D00560D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" y="2193511"/>
            <a:ext cx="5546605" cy="324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CB660F-ABFE-4F75-A642-9B7D00596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58" y="2593637"/>
            <a:ext cx="3571889" cy="2718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75816-8765-4FCE-A494-517C961B7121}"/>
              </a:ext>
            </a:extLst>
          </p:cNvPr>
          <p:cNvSpPr txBox="1"/>
          <p:nvPr/>
        </p:nvSpPr>
        <p:spPr>
          <a:xfrm>
            <a:off x="4802340" y="5312413"/>
            <a:ext cx="457078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/>
              <a:t>Satyam Kumar -</a:t>
            </a:r>
            <a:endParaRPr lang="en-US" sz="2700" dirty="0">
              <a:hlinkClick r:id="rId4"/>
            </a:endParaRPr>
          </a:p>
          <a:p>
            <a:r>
              <a:rPr lang="id-ID" sz="2700" dirty="0">
                <a:hlinkClick r:id="rId4"/>
              </a:rPr>
              <a:t>https://towardsdatascience.com/feature-engineering-deep-dive-into-encoding-and-binning-techniques-5618d55a6b38</a:t>
            </a:r>
            <a:endParaRPr lang="id-ID" sz="2700" dirty="0"/>
          </a:p>
        </p:txBody>
      </p:sp>
    </p:spTree>
    <p:extLst>
      <p:ext uri="{BB962C8B-B14F-4D97-AF65-F5344CB8AC3E}">
        <p14:creationId xmlns:p14="http://schemas.microsoft.com/office/powerpoint/2010/main" val="1892986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296E-201E-43A2-B5E8-1E6E5BC3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5" y="1199339"/>
            <a:ext cx="5427384" cy="994172"/>
          </a:xfrm>
        </p:spPr>
        <p:txBody>
          <a:bodyPr/>
          <a:lstStyle/>
          <a:p>
            <a:r>
              <a:rPr lang="en-US" b="1" dirty="0">
                <a:solidFill>
                  <a:srgbClr val="060BC6"/>
                </a:solidFill>
              </a:rPr>
              <a:t>Unsupervised Learning</a:t>
            </a:r>
            <a:endParaRPr lang="id-ID" b="1" dirty="0">
              <a:solidFill>
                <a:srgbClr val="060BC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CC25-D9F6-4A42-A8E2-566F2CD4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15" y="2053752"/>
            <a:ext cx="5681717" cy="38156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d-ID" b="1" i="1" dirty="0" err="1"/>
              <a:t>Clustering</a:t>
            </a:r>
            <a:r>
              <a:rPr lang="id-ID" dirty="0"/>
              <a:t>/pengelompokan data memiliki tujuan umum untuk mengelompokkan/</a:t>
            </a:r>
            <a:r>
              <a:rPr lang="id-ID" i="1" dirty="0" err="1"/>
              <a:t>grouping</a:t>
            </a:r>
            <a:r>
              <a:rPr lang="id-ID" dirty="0"/>
              <a:t> data sedemikian sehingga objek-objek pada suatu </a:t>
            </a:r>
            <a:r>
              <a:rPr lang="id-ID" dirty="0" err="1"/>
              <a:t>cluster</a:t>
            </a:r>
            <a:r>
              <a:rPr lang="id-ID" dirty="0"/>
              <a:t> </a:t>
            </a:r>
            <a:r>
              <a:rPr lang="id-ID" i="1" dirty="0" err="1"/>
              <a:t>similar</a:t>
            </a:r>
            <a:r>
              <a:rPr lang="id-ID" dirty="0"/>
              <a:t> (serupa) satu sama lain dan objek antar </a:t>
            </a:r>
            <a:r>
              <a:rPr lang="id-ID" dirty="0" err="1"/>
              <a:t>cluster</a:t>
            </a:r>
            <a:r>
              <a:rPr lang="id-ID" dirty="0"/>
              <a:t> berbeda (Gambar). </a:t>
            </a:r>
            <a:br>
              <a:rPr lang="en-US" dirty="0"/>
            </a:br>
            <a:br>
              <a:rPr lang="en-US" dirty="0"/>
            </a:br>
            <a:r>
              <a:rPr lang="id-ID" dirty="0"/>
              <a:t>Aplikasi </a:t>
            </a:r>
            <a:r>
              <a:rPr lang="id-ID" dirty="0" err="1"/>
              <a:t>clustering</a:t>
            </a:r>
            <a:r>
              <a:rPr lang="id-ID" dirty="0"/>
              <a:t> sering digunakan untuk menemukan suatu informasi/</a:t>
            </a:r>
            <a:r>
              <a:rPr lang="id-ID" b="1" i="1" dirty="0" err="1">
                <a:solidFill>
                  <a:srgbClr val="060BC6"/>
                </a:solidFill>
              </a:rPr>
              <a:t>pattern</a:t>
            </a:r>
            <a:r>
              <a:rPr lang="id-ID" dirty="0"/>
              <a:t> yang tersembunyi (</a:t>
            </a:r>
            <a:r>
              <a:rPr lang="id-ID" b="1" i="1" dirty="0" err="1">
                <a:solidFill>
                  <a:srgbClr val="060BC6"/>
                </a:solidFill>
              </a:rPr>
              <a:t>latent</a:t>
            </a:r>
            <a:r>
              <a:rPr lang="id-ID" i="1" dirty="0"/>
              <a:t>/</a:t>
            </a:r>
            <a:r>
              <a:rPr lang="id-ID" i="1" dirty="0" err="1"/>
              <a:t>hidden</a:t>
            </a:r>
            <a:r>
              <a:rPr lang="id-ID" dirty="0"/>
              <a:t>) di data. Tidak hanya itu </a:t>
            </a:r>
            <a:r>
              <a:rPr lang="id-ID" dirty="0" err="1"/>
              <a:t>clustering</a:t>
            </a:r>
            <a:r>
              <a:rPr lang="id-ID" dirty="0"/>
              <a:t> juga biasa digunakan untuk mendeteksi </a:t>
            </a:r>
            <a:r>
              <a:rPr lang="id-ID" b="1" i="1" dirty="0" err="1">
                <a:solidFill>
                  <a:srgbClr val="060BC6"/>
                </a:solidFill>
              </a:rPr>
              <a:t>outlier</a:t>
            </a:r>
            <a:r>
              <a:rPr lang="id-ID" dirty="0"/>
              <a:t> atau anomali yang ada di data. Tentu saja masih banyak lagi aplikasi analisa </a:t>
            </a:r>
            <a:r>
              <a:rPr lang="id-ID" dirty="0" err="1"/>
              <a:t>clustering</a:t>
            </a:r>
            <a:r>
              <a:rPr lang="id-ID" dirty="0"/>
              <a:t>, mulai dari </a:t>
            </a:r>
            <a:r>
              <a:rPr lang="id-ID" i="1" dirty="0"/>
              <a:t>spam </a:t>
            </a:r>
            <a:r>
              <a:rPr lang="id-ID" i="1" dirty="0" err="1"/>
              <a:t>detection</a:t>
            </a:r>
            <a:r>
              <a:rPr lang="id-ID" dirty="0"/>
              <a:t>,</a:t>
            </a:r>
            <a:r>
              <a:rPr lang="id-ID" dirty="0">
                <a:solidFill>
                  <a:srgbClr val="060BC6"/>
                </a:solidFill>
              </a:rPr>
              <a:t> </a:t>
            </a:r>
            <a:r>
              <a:rPr lang="id-ID" i="1" dirty="0" err="1">
                <a:solidFill>
                  <a:srgbClr val="060BC6"/>
                </a:solidFill>
              </a:rPr>
              <a:t>image</a:t>
            </a:r>
            <a:r>
              <a:rPr lang="id-ID" i="1" dirty="0">
                <a:solidFill>
                  <a:srgbClr val="060BC6"/>
                </a:solidFill>
              </a:rPr>
              <a:t> </a:t>
            </a:r>
            <a:r>
              <a:rPr lang="id-ID" i="1" dirty="0" err="1">
                <a:solidFill>
                  <a:srgbClr val="060BC6"/>
                </a:solidFill>
              </a:rPr>
              <a:t>processing</a:t>
            </a:r>
            <a:r>
              <a:rPr lang="id-ID" dirty="0"/>
              <a:t>, riset pemasaran (</a:t>
            </a:r>
            <a:r>
              <a:rPr lang="id-ID" i="1" dirty="0" err="1">
                <a:solidFill>
                  <a:srgbClr val="060BC6"/>
                </a:solidFill>
              </a:rPr>
              <a:t>market</a:t>
            </a:r>
            <a:r>
              <a:rPr lang="id-ID" i="1" dirty="0">
                <a:solidFill>
                  <a:srgbClr val="060BC6"/>
                </a:solidFill>
              </a:rPr>
              <a:t> </a:t>
            </a:r>
            <a:r>
              <a:rPr lang="id-ID" i="1" dirty="0" err="1">
                <a:solidFill>
                  <a:srgbClr val="060BC6"/>
                </a:solidFill>
              </a:rPr>
              <a:t>research</a:t>
            </a:r>
            <a:r>
              <a:rPr lang="id-ID" dirty="0"/>
              <a:t>), dan </a:t>
            </a:r>
            <a:r>
              <a:rPr lang="id-ID" u="sng" dirty="0">
                <a:hlinkClick r:id="rId2"/>
              </a:rPr>
              <a:t>masih banyak lagi</a:t>
            </a:r>
            <a:r>
              <a:rPr lang="id-ID" dirty="0"/>
              <a:t>.</a:t>
            </a:r>
          </a:p>
        </p:txBody>
      </p:sp>
      <p:pic>
        <p:nvPicPr>
          <p:cNvPr id="3074" name="Picture 2" descr="Clustering_Analysis">
            <a:extLst>
              <a:ext uri="{FF2B5EF4-FFF2-40B4-BE49-F238E27FC236}">
                <a16:creationId xmlns:a16="http://schemas.microsoft.com/office/drawing/2014/main" id="{111B9C2D-AE43-46D8-8909-9943FC03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86" y="3255823"/>
            <a:ext cx="3382201" cy="268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&quot;unsupervised learning&quot; cartoon">
            <a:extLst>
              <a:ext uri="{FF2B5EF4-FFF2-40B4-BE49-F238E27FC236}">
                <a16:creationId xmlns:a16="http://schemas.microsoft.com/office/drawing/2014/main" id="{555DA2CF-490F-490B-B21A-332931183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 b="6220"/>
          <a:stretch/>
        </p:blipFill>
        <p:spPr bwMode="auto">
          <a:xfrm>
            <a:off x="5589921" y="1917310"/>
            <a:ext cx="1712068" cy="151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46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296E-201E-43A2-B5E8-1E6E5BC3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09" y="1206472"/>
            <a:ext cx="6907176" cy="9941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60BC6"/>
                </a:solidFill>
              </a:rPr>
              <a:t>Unsupervised Learning</a:t>
            </a:r>
            <a:br>
              <a:rPr lang="en-US" b="1" dirty="0">
                <a:solidFill>
                  <a:srgbClr val="060BC6"/>
                </a:solidFill>
              </a:rPr>
            </a:br>
            <a:r>
              <a:rPr lang="en-US" b="1" dirty="0">
                <a:solidFill>
                  <a:srgbClr val="060BC6"/>
                </a:solidFill>
              </a:rPr>
              <a:t>interdependence method</a:t>
            </a:r>
            <a:endParaRPr lang="id-ID" b="1" dirty="0">
              <a:solidFill>
                <a:srgbClr val="060BC6"/>
              </a:solidFill>
            </a:endParaRPr>
          </a:p>
        </p:txBody>
      </p:sp>
      <p:pic>
        <p:nvPicPr>
          <p:cNvPr id="4" name="Picture 2" descr="Statistics / Data Science (Mining) Models.">
            <a:extLst>
              <a:ext uri="{FF2B5EF4-FFF2-40B4-BE49-F238E27FC236}">
                <a16:creationId xmlns:a16="http://schemas.microsoft.com/office/drawing/2014/main" id="{3976C6A5-1EFB-444F-9E18-7ACC7A62F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0" b="45274"/>
          <a:stretch/>
        </p:blipFill>
        <p:spPr bwMode="auto">
          <a:xfrm>
            <a:off x="131324" y="2662722"/>
            <a:ext cx="7495162" cy="279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900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65399" y="1141785"/>
            <a:ext cx="6531236" cy="818125"/>
          </a:xfrm>
        </p:spPr>
        <p:txBody>
          <a:bodyPr/>
          <a:lstStyle/>
          <a:p>
            <a:r>
              <a:rPr lang="en-AU" altLang="en-US" sz="1800" b="1" dirty="0">
                <a:solidFill>
                  <a:srgbClr val="060BC6"/>
                </a:solidFill>
              </a:rPr>
              <a:t>A reminder: Performance with different clustering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7910" indent="-160735">
              <a:defRPr sz="135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642938" indent="-128588">
              <a:defRPr sz="135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900113" indent="-128588">
              <a:defRPr sz="135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157288" indent="-128588">
              <a:defRPr sz="135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414463" indent="-128588" eaLnBrk="0" fontAlgn="base" hangingPunct="0">
              <a:spcBef>
                <a:spcPct val="0"/>
              </a:spcBef>
              <a:spcAft>
                <a:spcPct val="0"/>
              </a:spcAft>
              <a:defRPr sz="135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71638" indent="-128588" eaLnBrk="0" fontAlgn="base" hangingPunct="0">
              <a:spcBef>
                <a:spcPct val="0"/>
              </a:spcBef>
              <a:spcAft>
                <a:spcPct val="0"/>
              </a:spcAft>
              <a:defRPr sz="135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928813" indent="-128588" eaLnBrk="0" fontAlgn="base" hangingPunct="0">
              <a:spcBef>
                <a:spcPct val="0"/>
              </a:spcBef>
              <a:spcAft>
                <a:spcPct val="0"/>
              </a:spcAft>
              <a:defRPr sz="135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185988" indent="-128588" eaLnBrk="0" fontAlgn="base" hangingPunct="0">
              <a:spcBef>
                <a:spcPct val="0"/>
              </a:spcBef>
              <a:spcAft>
                <a:spcPct val="0"/>
              </a:spcAft>
              <a:defRPr sz="135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7AF2B86-5A71-4C99-B80F-0D9C235E164A}" type="slidenum">
              <a:rPr lang="en-US" altLang="en-US" sz="675">
                <a:solidFill>
                  <a:srgbClr val="898989"/>
                </a:solidFill>
              </a:rPr>
              <a:pPr/>
              <a:t>54</a:t>
            </a:fld>
            <a:endParaRPr lang="en-US" altLang="en-US" sz="675">
              <a:solidFill>
                <a:srgbClr val="898989"/>
              </a:solidFill>
            </a:endParaRPr>
          </a:p>
        </p:txBody>
      </p:sp>
      <p:pic>
        <p:nvPicPr>
          <p:cNvPr id="53253" name="Picture 2" descr="../../_images/plot_cluster_comparis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0" y="1959909"/>
            <a:ext cx="6411386" cy="358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4"/>
          <p:cNvSpPr>
            <a:spLocks noChangeArrowheads="1"/>
          </p:cNvSpPr>
          <p:nvPr/>
        </p:nvSpPr>
        <p:spPr bwMode="auto">
          <a:xfrm>
            <a:off x="285250" y="5658411"/>
            <a:ext cx="4758631" cy="21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788" dirty="0">
                <a:latin typeface="Times New Roman" panose="02020603050405020304" pitchFamily="18" charset="0"/>
              </a:rPr>
              <a:t>@Source: http://scikit-learn.org/stable/modules/clustering.html</a:t>
            </a:r>
          </a:p>
        </p:txBody>
      </p:sp>
    </p:spTree>
    <p:extLst>
      <p:ext uri="{BB962C8B-B14F-4D97-AF65-F5344CB8AC3E}">
        <p14:creationId xmlns:p14="http://schemas.microsoft.com/office/powerpoint/2010/main" val="3571967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C9AD-6A92-4BA0-8794-287E0A05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7" y="1129866"/>
            <a:ext cx="5663336" cy="994172"/>
          </a:xfrm>
        </p:spPr>
        <p:txBody>
          <a:bodyPr/>
          <a:lstStyle/>
          <a:p>
            <a:r>
              <a:rPr lang="en-US" b="1" dirty="0">
                <a:solidFill>
                  <a:srgbClr val="060BC6"/>
                </a:solidFill>
              </a:rPr>
              <a:t>Clustering Components</a:t>
            </a:r>
            <a:endParaRPr lang="id-ID" b="1" dirty="0">
              <a:solidFill>
                <a:srgbClr val="060BC6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D8DDC1-3001-4153-BC81-C395DAF75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7" y="1928812"/>
            <a:ext cx="5183147" cy="1542063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 err="1"/>
              <a:t>Evaluasi</a:t>
            </a:r>
            <a:r>
              <a:rPr lang="en-US" b="1" dirty="0"/>
              <a:t> : Internal, </a:t>
            </a:r>
            <a:r>
              <a:rPr lang="en-US" b="1" dirty="0" err="1"/>
              <a:t>Eksternal</a:t>
            </a:r>
            <a:r>
              <a:rPr lang="en-US" b="1" dirty="0"/>
              <a:t>, </a:t>
            </a:r>
            <a:r>
              <a:rPr lang="en-US" b="1" dirty="0" err="1"/>
              <a:t>Aplikasi</a:t>
            </a:r>
            <a:r>
              <a:rPr lang="en-US" b="1" dirty="0"/>
              <a:t>.</a:t>
            </a:r>
          </a:p>
          <a:p>
            <a:r>
              <a:rPr lang="en-US" b="1" dirty="0"/>
              <a:t> Similarity &amp; Distance di Clustering</a:t>
            </a:r>
          </a:p>
          <a:p>
            <a:r>
              <a:rPr lang="en-US" b="1" dirty="0"/>
              <a:t> Curse of Dimensionality in Clustering </a:t>
            </a:r>
            <a:br>
              <a:rPr lang="en-US" b="1" dirty="0"/>
            </a:br>
            <a:r>
              <a:rPr lang="en-US" b="1" dirty="0"/>
              <a:t>(next Slides)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74B8C-EE68-4ED5-90B8-B7A33358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5" y="3624097"/>
            <a:ext cx="3997375" cy="2275799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9BFF358-845D-4685-B66D-35575D7D1E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1456" y="4040814"/>
            <a:ext cx="2002544" cy="1959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77CB2-4D60-4C39-B88F-9F127A83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436" y="2353870"/>
            <a:ext cx="2684021" cy="23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82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29A2-075D-4354-A32D-9233C771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5" y="1199339"/>
            <a:ext cx="4787847" cy="9941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60BC6"/>
                </a:solidFill>
              </a:rPr>
              <a:t>Supervised Learning</a:t>
            </a:r>
            <a:br>
              <a:rPr lang="en-US" b="1" dirty="0">
                <a:solidFill>
                  <a:srgbClr val="060BC6"/>
                </a:solidFill>
              </a:rPr>
            </a:br>
            <a:r>
              <a:rPr lang="id-ID" b="1" dirty="0" err="1">
                <a:solidFill>
                  <a:srgbClr val="060BC6"/>
                </a:solidFill>
              </a:rPr>
              <a:t>Regression</a:t>
            </a:r>
            <a:r>
              <a:rPr lang="id-ID" b="1" dirty="0">
                <a:solidFill>
                  <a:srgbClr val="060BC6"/>
                </a:solidFill>
              </a:rPr>
              <a:t> </a:t>
            </a:r>
            <a:r>
              <a:rPr lang="id-ID" b="1" dirty="0" err="1">
                <a:solidFill>
                  <a:srgbClr val="060BC6"/>
                </a:solidFill>
              </a:rPr>
              <a:t>Models</a:t>
            </a:r>
            <a:endParaRPr lang="id-ID" b="1" dirty="0">
              <a:solidFill>
                <a:srgbClr val="060BC6"/>
              </a:solidFill>
            </a:endParaRPr>
          </a:p>
        </p:txBody>
      </p:sp>
      <p:pic>
        <p:nvPicPr>
          <p:cNvPr id="2050" name="Picture 2" descr="Regression Analysis">
            <a:extLst>
              <a:ext uri="{FF2B5EF4-FFF2-40B4-BE49-F238E27FC236}">
                <a16:creationId xmlns:a16="http://schemas.microsoft.com/office/drawing/2014/main" id="{E1A4589B-82E3-41C1-9FD0-9CD4583118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9" y="2364896"/>
            <a:ext cx="4021143" cy="321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FFD1C-BE66-47BA-8AFD-2520C482F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70" y="2671318"/>
            <a:ext cx="3918544" cy="247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16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015775"/>
            <a:ext cx="5749088" cy="214674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5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60BC6"/>
                </a:solidFill>
              </a:rPr>
              <a:t>Supervised Learning</a:t>
            </a:r>
            <a:br>
              <a:rPr lang="en-US" sz="45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60BC6"/>
                </a:solidFill>
              </a:rPr>
            </a:br>
            <a:r>
              <a:rPr lang="en-US" sz="45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60BC6"/>
                </a:solidFill>
              </a:rPr>
              <a:t>Classification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63599F-31C0-49CD-B650-E7574063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1318"/>
            <a:ext cx="4021177" cy="2375008"/>
          </a:xfrm>
          <a:prstGeom prst="rect">
            <a:avLst/>
          </a:prstGeom>
        </p:spPr>
      </p:pic>
      <p:pic>
        <p:nvPicPr>
          <p:cNvPr id="5" name="Picture 2" descr="Statistics / Data Science (Mining) Models.">
            <a:extLst>
              <a:ext uri="{FF2B5EF4-FFF2-40B4-BE49-F238E27FC236}">
                <a16:creationId xmlns:a16="http://schemas.microsoft.com/office/drawing/2014/main" id="{61B1842A-491F-4C6F-B974-9499CB849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1" t="62822" b="24365"/>
          <a:stretch/>
        </p:blipFill>
        <p:spPr bwMode="auto">
          <a:xfrm>
            <a:off x="4021177" y="2888940"/>
            <a:ext cx="5069321" cy="16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17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4894A-2223-45E9-A4A4-799C0AA6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9" y="3923635"/>
            <a:ext cx="3801083" cy="335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d-ID" sz="1800" dirty="0"/>
              <a:t>Tung </a:t>
            </a:r>
            <a:r>
              <a:rPr lang="id-ID" sz="1800" dirty="0" err="1"/>
              <a:t>et</a:t>
            </a:r>
            <a:r>
              <a:rPr lang="id-ID" sz="1800" dirty="0"/>
              <a:t> </a:t>
            </a:r>
            <a:r>
              <a:rPr lang="id-ID" sz="1800" dirty="0" err="1"/>
              <a:t>al</a:t>
            </a:r>
            <a:r>
              <a:rPr lang="id-ID" sz="1800" dirty="0"/>
              <a:t> (2000</a:t>
            </a:r>
            <a:r>
              <a:rPr lang="en-US" sz="1800" dirty="0"/>
              <a:t>) </a:t>
            </a:r>
            <a:r>
              <a:rPr lang="id-ID" sz="1800" u="sng" dirty="0" err="1">
                <a:hlinkClick r:id="rId2"/>
              </a:rPr>
              <a:t>constrained</a:t>
            </a:r>
            <a:r>
              <a:rPr lang="id-ID" sz="1800" u="sng" dirty="0">
                <a:hlinkClick r:id="rId2"/>
              </a:rPr>
              <a:t> </a:t>
            </a:r>
            <a:r>
              <a:rPr lang="id-ID" sz="1800" u="sng" dirty="0" err="1">
                <a:hlinkClick r:id="rId2"/>
              </a:rPr>
              <a:t>clustering</a:t>
            </a:r>
            <a:endParaRPr lang="id-ID" sz="1800" dirty="0"/>
          </a:p>
        </p:txBody>
      </p:sp>
      <p:pic>
        <p:nvPicPr>
          <p:cNvPr id="4098" name="Picture 2" descr="Semi-Supervised_Clustering">
            <a:extLst>
              <a:ext uri="{FF2B5EF4-FFF2-40B4-BE49-F238E27FC236}">
                <a16:creationId xmlns:a16="http://schemas.microsoft.com/office/drawing/2014/main" id="{5040988B-D02F-4CC2-9777-5BF03B71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0" y="1844348"/>
            <a:ext cx="4068839" cy="19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458B1F-553D-4075-9C4C-4B723DAD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5" y="1199339"/>
            <a:ext cx="6907176" cy="562584"/>
          </a:xfrm>
        </p:spPr>
        <p:txBody>
          <a:bodyPr/>
          <a:lstStyle/>
          <a:p>
            <a:r>
              <a:rPr lang="en-US" b="1" dirty="0">
                <a:solidFill>
                  <a:srgbClr val="060BC6"/>
                </a:solidFill>
              </a:rPr>
              <a:t>Semi-Supervised Clustering</a:t>
            </a:r>
            <a:endParaRPr lang="id-ID" b="1" dirty="0">
              <a:solidFill>
                <a:srgbClr val="060BC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B4CC3-987E-431B-A713-6BD465AB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124" y="2416041"/>
            <a:ext cx="4736477" cy="33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04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18486"/>
            <a:ext cx="5795682" cy="19389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05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60BC6"/>
                </a:solidFill>
              </a:rPr>
              <a:t>Association Rule</a:t>
            </a:r>
            <a:br>
              <a:rPr lang="en-US" sz="405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60BC6"/>
                </a:solidFill>
              </a:rPr>
            </a:br>
            <a:r>
              <a:rPr lang="en-US" sz="405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60BC6"/>
                </a:solidFill>
              </a:rPr>
              <a:t>(Market Basket Analysis)</a:t>
            </a:r>
          </a:p>
        </p:txBody>
      </p:sp>
      <p:pic>
        <p:nvPicPr>
          <p:cNvPr id="7170" name="Picture 2" descr="Image result for Market Basket Analysis cartoon">
            <a:extLst>
              <a:ext uri="{FF2B5EF4-FFF2-40B4-BE49-F238E27FC236}">
                <a16:creationId xmlns:a16="http://schemas.microsoft.com/office/drawing/2014/main" id="{850A9508-D9AE-4F72-ABC3-9CBC5951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9" y="2514602"/>
            <a:ext cx="3649393" cy="30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7886D-8BCC-4129-B1AF-F28F7BCE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730" y="2896528"/>
            <a:ext cx="5270739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9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1" y="404664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>
                <a:solidFill>
                  <a:schemeClr val="tx1"/>
                </a:solidFill>
              </a:rPr>
              <a:t>Knowledge Discovery </a:t>
            </a:r>
            <a:r>
              <a:rPr lang="en-AU" dirty="0">
                <a:solidFill>
                  <a:schemeClr val="tx1"/>
                </a:solidFill>
              </a:rPr>
              <a:t>Process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How data mining works">
            <a:hlinkClick r:id="" action="ppaction://media"/>
            <a:extLst>
              <a:ext uri="{FF2B5EF4-FFF2-40B4-BE49-F238E27FC236}">
                <a16:creationId xmlns:a16="http://schemas.microsoft.com/office/drawing/2014/main" id="{D1372ACD-B86C-6197-CF13-094936A74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68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1240277" y="857250"/>
            <a:ext cx="4990289" cy="605547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4950" b="1" dirty="0">
                <a:solidFill>
                  <a:srgbClr val="060BC6"/>
                </a:solidFill>
              </a:rPr>
              <a:t>Deep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B3979-6A5C-4E30-817B-BD87C18C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42" y="1462797"/>
            <a:ext cx="4694188" cy="44632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D500F3-F5A2-4E09-8924-0CC67B34D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557" y="2544250"/>
            <a:ext cx="3752445" cy="2109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1E5E6-8863-46A8-9F8E-95114B526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557" y="4909151"/>
            <a:ext cx="3407114" cy="10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17042"/>
      </p:ext>
    </p:extLst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393018"/>
            <a:ext cx="4557491" cy="717951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4950" b="1" dirty="0">
                <a:solidFill>
                  <a:srgbClr val="060BC6"/>
                </a:solidFill>
              </a:rPr>
              <a:t>Other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1F80-5D86-4E54-8B1E-DC7A9E6E4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8" y="2110969"/>
            <a:ext cx="6172200" cy="984126"/>
          </a:xfrm>
        </p:spPr>
        <p:txBody>
          <a:bodyPr/>
          <a:lstStyle/>
          <a:p>
            <a:r>
              <a:rPr lang="en-US" dirty="0"/>
              <a:t> </a:t>
            </a:r>
            <a:r>
              <a:rPr lang="id-ID" dirty="0" err="1"/>
              <a:t>Bayesian</a:t>
            </a:r>
            <a:r>
              <a:rPr lang="id-ID" dirty="0"/>
              <a:t>, </a:t>
            </a:r>
            <a:r>
              <a:rPr lang="id-ID" dirty="0" err="1"/>
              <a:t>Ensemble</a:t>
            </a:r>
            <a:r>
              <a:rPr lang="id-ID" dirty="0"/>
              <a:t>, dan </a:t>
            </a:r>
            <a:r>
              <a:rPr lang="id-ID" dirty="0" err="1"/>
              <a:t>Fuzzy</a:t>
            </a:r>
            <a:endParaRPr lang="en-US" dirty="0"/>
          </a:p>
          <a:p>
            <a:r>
              <a:rPr lang="en-US" dirty="0"/>
              <a:t> </a:t>
            </a:r>
            <a:r>
              <a:rPr lang="id-ID" dirty="0" err="1"/>
              <a:t>Dimensionality</a:t>
            </a:r>
            <a:r>
              <a:rPr lang="id-ID" dirty="0"/>
              <a:t> </a:t>
            </a:r>
            <a:r>
              <a:rPr lang="id-ID" dirty="0" err="1"/>
              <a:t>Reduction</a:t>
            </a:r>
            <a:r>
              <a:rPr lang="id-ID" dirty="0"/>
              <a:t>/</a:t>
            </a:r>
            <a:r>
              <a:rPr lang="id-ID" dirty="0" err="1"/>
              <a:t>Feature</a:t>
            </a:r>
            <a:r>
              <a:rPr lang="id-ID" dirty="0"/>
              <a:t> </a:t>
            </a:r>
            <a:r>
              <a:rPr lang="id-ID" dirty="0" err="1"/>
              <a:t>Selection</a:t>
            </a:r>
            <a:endParaRPr lang="id-ID" dirty="0"/>
          </a:p>
          <a:p>
            <a:endParaRPr lang="id-ID" dirty="0"/>
          </a:p>
        </p:txBody>
      </p:sp>
      <p:pic>
        <p:nvPicPr>
          <p:cNvPr id="9218" name="Picture 2" descr="Bayesian Model (Atas), Konsep Ensemble (kiri bawah), &amp; Fuzzy Logic (kanan bawah).">
            <a:extLst>
              <a:ext uri="{FF2B5EF4-FFF2-40B4-BE49-F238E27FC236}">
                <a16:creationId xmlns:a16="http://schemas.microsoft.com/office/drawing/2014/main" id="{A292D1FD-34F7-48EB-B2F7-5189E713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2" y="2883102"/>
            <a:ext cx="3414090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imensionality Reduction">
            <a:extLst>
              <a:ext uri="{FF2B5EF4-FFF2-40B4-BE49-F238E27FC236}">
                <a16:creationId xmlns:a16="http://schemas.microsoft.com/office/drawing/2014/main" id="{36D4080D-A325-4FA1-8E54-F6407C464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30" y="2764106"/>
            <a:ext cx="3113606" cy="313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517192"/>
      </p:ext>
    </p:extLst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93CCD8-7CE5-4690-B878-E6953097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093"/>
            <a:ext cx="9144000" cy="45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1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612410" y="2708919"/>
            <a:ext cx="8226845" cy="185023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101600">
                    <a:srgbClr val="B8D2F2">
                      <a:lumMod val="50000"/>
                      <a:alpha val="60000"/>
                    </a:srgbClr>
                  </a:glow>
                  <a:reflection blurRad="12700" stA="28000" endPos="45000" dist="1000" dir="5400000" sy="-100000" algn="bl" rotWithShape="0"/>
                </a:effectLst>
                <a:uLnTx/>
                <a:uFillTx/>
                <a:latin typeface="Arial Narrow" pitchFamily="34" charset="0"/>
                <a:ea typeface="굴림" pitchFamily="50" charset="-127"/>
                <a:cs typeface="Times New Roman" pitchFamily="18" charset="0"/>
              </a:rPr>
              <a:t>Thank you</a:t>
            </a:r>
            <a:endParaRPr kumimoji="0" lang="en-US" sz="32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glow rad="101600">
                  <a:srgbClr val="B8D2F2">
                    <a:lumMod val="50000"/>
                    <a:alpha val="60000"/>
                  </a:srgbClr>
                </a:glow>
                <a:reflection blurRad="12700" stA="28000" endPos="45000" dist="1000" dir="5400000" sy="-100000" algn="bl" rotWithShape="0"/>
              </a:effectLst>
              <a:uLnTx/>
              <a:uFillTx/>
              <a:latin typeface="Arial Narrow" pitchFamily="34" charset="0"/>
              <a:ea typeface="굴림" pitchFamily="50" charset="-127"/>
              <a:cs typeface="Times New Roman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CCB5B6-018F-4FCA-B859-A2797A73A9D4}"/>
              </a:ext>
            </a:extLst>
          </p:cNvPr>
          <p:cNvGrpSpPr/>
          <p:nvPr/>
        </p:nvGrpSpPr>
        <p:grpSpPr>
          <a:xfrm>
            <a:off x="154297" y="4810426"/>
            <a:ext cx="8954207" cy="1426886"/>
            <a:chOff x="0" y="4743472"/>
            <a:chExt cx="8954207" cy="14268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460F97-B458-4920-B1C0-8D20B7975E6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396584-0CD4-4EF5-AAF8-3BAEC9D2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38141B-028B-4392-809E-E13CC9FE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D335A4-A4D6-4C47-A30F-7788E66E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BD2EEAC6-080B-4B0B-9435-5A3FD88DD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C3F66C55-E2CF-8A93-BB9F-5759AFB93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140"/>
            <a:ext cx="9144000" cy="74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Taufik Sutanto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taufik.Sutanto@uinjkt.ac.id</a:t>
            </a:r>
          </a:p>
        </p:txBody>
      </p:sp>
    </p:spTree>
    <p:extLst>
      <p:ext uri="{BB962C8B-B14F-4D97-AF65-F5344CB8AC3E}">
        <p14:creationId xmlns:p14="http://schemas.microsoft.com/office/powerpoint/2010/main" val="28968743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Knowledge Discovery Process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F61AA3A3-24DF-4A03-ABA8-662960EBBC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88840"/>
            <a:ext cx="914400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454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>
            <a:extLst>
              <a:ext uri="{FF2B5EF4-FFF2-40B4-BE49-F238E27FC236}">
                <a16:creationId xmlns:a16="http://schemas.microsoft.com/office/drawing/2014/main" id="{71008325-6BEE-48EF-BAE2-D26492A3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9B3E301-D80F-41A8-A0D1-212E6FF1AEBE}" type="slidenum">
              <a:rPr lang="en-AU" altLang="en-US" sz="140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AU" altLang="en-US" sz="14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7068558-4988-4A4D-AD0A-DBB16D768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260350"/>
            <a:ext cx="7700963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Relative Effort in Data Mining</a:t>
            </a:r>
          </a:p>
        </p:txBody>
      </p:sp>
      <p:graphicFrame>
        <p:nvGraphicFramePr>
          <p:cNvPr id="41988" name="Object 3">
            <a:extLst>
              <a:ext uri="{FF2B5EF4-FFF2-40B4-BE49-F238E27FC236}">
                <a16:creationId xmlns:a16="http://schemas.microsoft.com/office/drawing/2014/main" id="{DE582865-FF2F-4B81-8AA3-449AE50E5D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350" y="1355725"/>
          <a:ext cx="84836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334049" imgH="4095598" progId="Excel.Sheet.8">
                  <p:embed/>
                </p:oleObj>
              </mc:Choice>
              <mc:Fallback>
                <p:oleObj name="Worksheet" r:id="rId3" imgW="6334049" imgH="4095598" progId="Excel.Sheet.8">
                  <p:embed/>
                  <p:pic>
                    <p:nvPicPr>
                      <p:cNvPr id="41988" name="Object 3">
                        <a:extLst>
                          <a:ext uri="{FF2B5EF4-FFF2-40B4-BE49-F238E27FC236}">
                            <a16:creationId xmlns:a16="http://schemas.microsoft.com/office/drawing/2014/main" id="{DE582865-FF2F-4B81-8AA3-449AE50E5D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1355725"/>
                        <a:ext cx="84836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Text Box 4">
            <a:extLst>
              <a:ext uri="{FF2B5EF4-FFF2-40B4-BE49-F238E27FC236}">
                <a16:creationId xmlns:a16="http://schemas.microsoft.com/office/drawing/2014/main" id="{48D7B0C4-60AD-475F-A1CA-3A12E5701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6375400"/>
            <a:ext cx="295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/>
              <a:t>Source: SAS Course Notes</a:t>
            </a:r>
          </a:p>
        </p:txBody>
      </p:sp>
    </p:spTree>
    <p:extLst>
      <p:ext uri="{BB962C8B-B14F-4D97-AF65-F5344CB8AC3E}">
        <p14:creationId xmlns:p14="http://schemas.microsoft.com/office/powerpoint/2010/main" val="176034269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(Feature/Variable)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649C5-E23C-48C6-B92C-B13E7A963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504" y="1988840"/>
            <a:ext cx="9001000" cy="4335760"/>
          </a:xfrm>
        </p:spPr>
        <p:txBody>
          <a:bodyPr/>
          <a:lstStyle/>
          <a:p>
            <a:r>
              <a:rPr lang="en-US" sz="3600"/>
              <a:t> Why need Selection</a:t>
            </a:r>
            <a:r>
              <a:rPr lang="en-US" sz="3600" dirty="0"/>
              <a:t>?</a:t>
            </a:r>
          </a:p>
          <a:p>
            <a:r>
              <a:rPr lang="en-US" sz="3600" dirty="0"/>
              <a:t> Manual VS Automatic feature selection.</a:t>
            </a:r>
          </a:p>
          <a:p>
            <a:r>
              <a:rPr lang="en-US" sz="3600"/>
              <a:t> When to use manual or automatic selection?</a:t>
            </a:r>
            <a:endParaRPr lang="en-US" sz="3600" dirty="0"/>
          </a:p>
          <a:p>
            <a:r>
              <a:rPr lang="en-US" sz="3600" dirty="0"/>
              <a:t> Feature </a:t>
            </a:r>
            <a:r>
              <a:rPr lang="en-US" sz="3600"/>
              <a:t>selection via query in database (SQL/NoSQL)</a:t>
            </a:r>
            <a:endParaRPr lang="en-US" sz="3600" dirty="0"/>
          </a:p>
          <a:p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58626924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3593</TotalTime>
  <Words>1518</Words>
  <Application>Microsoft Office PowerPoint</Application>
  <PresentationFormat>On-screen Show (4:3)</PresentationFormat>
  <Paragraphs>146</Paragraphs>
  <Slides>63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Arial Narrow</vt:lpstr>
      <vt:lpstr>Calibri</vt:lpstr>
      <vt:lpstr>Century Gothic</vt:lpstr>
      <vt:lpstr>Times New Roman</vt:lpstr>
      <vt:lpstr>Wingdings</vt:lpstr>
      <vt:lpstr>169TGp_arrow_light_s</vt:lpstr>
      <vt:lpstr>Office Theme</vt:lpstr>
      <vt:lpstr>Image</vt:lpstr>
      <vt:lpstr>Worksheet</vt:lpstr>
      <vt:lpstr>PowerPoint Presentation</vt:lpstr>
      <vt:lpstr>Outline – Week 02</vt:lpstr>
      <vt:lpstr>PowerPoint Presentation</vt:lpstr>
      <vt:lpstr>Review – Week 01</vt:lpstr>
      <vt:lpstr>PowerPoint Presentation</vt:lpstr>
      <vt:lpstr>Knowledge Discovery Process</vt:lpstr>
      <vt:lpstr>Knowledge Discovery Process</vt:lpstr>
      <vt:lpstr>Relative Effort in Data Mining</vt:lpstr>
      <vt:lpstr>(Feature/Variable) Selection</vt:lpstr>
      <vt:lpstr>Automatic (Feature/Variable)  Selection: Basics</vt:lpstr>
      <vt:lpstr>Automatic (Feature/Variable)  Selection: More</vt:lpstr>
      <vt:lpstr>Preprocessing/Data Cleaning</vt:lpstr>
      <vt:lpstr>Missing Values</vt:lpstr>
      <vt:lpstr>Data Transformation</vt:lpstr>
      <vt:lpstr>Data Transformation: Normalization</vt:lpstr>
      <vt:lpstr>Data Transformation:  Stabilisasi Variansi</vt:lpstr>
      <vt:lpstr>Data Transformation:  Linearisasi</vt:lpstr>
      <vt:lpstr>Data Mining Models /Techniques/Methods</vt:lpstr>
      <vt:lpstr>Evaluation</vt:lpstr>
      <vt:lpstr>Interpretasi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Tipe Data Terstruktur  Stevens (1946, 1951)</vt:lpstr>
      <vt:lpstr>Time Series Data  (Runtun Waktu)</vt:lpstr>
      <vt:lpstr>Time Series Data  (Runtun Waktu)</vt:lpstr>
      <vt:lpstr>(Geo)Spatial Data</vt:lpstr>
      <vt:lpstr>(Geo)Spatial Data</vt:lpstr>
      <vt:lpstr>Data Tidak Terstruktur</vt:lpstr>
      <vt:lpstr>Text Data</vt:lpstr>
      <vt:lpstr>Text Representations</vt:lpstr>
      <vt:lpstr>Graph/Network Data</vt:lpstr>
      <vt:lpstr>Graph Data Representation</vt:lpstr>
      <vt:lpstr>Images &amp; Video</vt:lpstr>
      <vt:lpstr>Data Representation – Image(s)</vt:lpstr>
      <vt:lpstr>Tipe Data Lain</vt:lpstr>
      <vt:lpstr>PowerPoint Presentation</vt:lpstr>
      <vt:lpstr>Variabel target (dependent) &amp; prediktor (independent)</vt:lpstr>
      <vt:lpstr>Metode Interdependence &amp; Dependence</vt:lpstr>
      <vt:lpstr>PowerPoint Presentation</vt:lpstr>
      <vt:lpstr>PowerPoint Presentation</vt:lpstr>
      <vt:lpstr>Univariate/Bivariate Data – Interdependence</vt:lpstr>
      <vt:lpstr>Unsupervised Learning</vt:lpstr>
      <vt:lpstr>Unsupervised Learning interdependence method</vt:lpstr>
      <vt:lpstr>A reminder: Performance with different clustering algorithms</vt:lpstr>
      <vt:lpstr>Clustering Components</vt:lpstr>
      <vt:lpstr>Supervised Learning Regression Models</vt:lpstr>
      <vt:lpstr>PowerPoint Presentation</vt:lpstr>
      <vt:lpstr>Semi-Supervised Clustering</vt:lpstr>
      <vt:lpstr>PowerPoint Presentation</vt:lpstr>
      <vt:lpstr>Deep Learning</vt:lpstr>
      <vt:lpstr>Other Models</vt:lpstr>
      <vt:lpstr>PowerPoint Presentation</vt:lpstr>
      <vt:lpstr>PowerPoint Presentation</vt:lpstr>
    </vt:vector>
  </TitlesOfParts>
  <Company>Guild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Taufik Sutanto</dc:creator>
  <cp:lastModifiedBy>Reviewer</cp:lastModifiedBy>
  <cp:revision>512</cp:revision>
  <cp:lastPrinted>2020-07-08T23:53:02Z</cp:lastPrinted>
  <dcterms:created xsi:type="dcterms:W3CDTF">2005-06-13T01:02:31Z</dcterms:created>
  <dcterms:modified xsi:type="dcterms:W3CDTF">2024-09-11T20:43:33Z</dcterms:modified>
</cp:coreProperties>
</file>